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4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80"/>
  </p:notesMasterIdLst>
  <p:handoutMasterIdLst>
    <p:handoutMasterId r:id="rId81"/>
  </p:handoutMasterIdLst>
  <p:sldIdLst>
    <p:sldId id="914" r:id="rId2"/>
    <p:sldId id="912" r:id="rId3"/>
    <p:sldId id="795" r:id="rId4"/>
    <p:sldId id="796" r:id="rId5"/>
    <p:sldId id="738" r:id="rId6"/>
    <p:sldId id="797" r:id="rId7"/>
    <p:sldId id="871" r:id="rId8"/>
    <p:sldId id="872" r:id="rId9"/>
    <p:sldId id="798" r:id="rId10"/>
    <p:sldId id="799" r:id="rId11"/>
    <p:sldId id="887" r:id="rId12"/>
    <p:sldId id="888" r:id="rId13"/>
    <p:sldId id="889" r:id="rId14"/>
    <p:sldId id="890" r:id="rId15"/>
    <p:sldId id="891" r:id="rId16"/>
    <p:sldId id="892" r:id="rId17"/>
    <p:sldId id="893" r:id="rId18"/>
    <p:sldId id="894" r:id="rId19"/>
    <p:sldId id="895" r:id="rId20"/>
    <p:sldId id="896" r:id="rId21"/>
    <p:sldId id="897" r:id="rId22"/>
    <p:sldId id="898" r:id="rId23"/>
    <p:sldId id="899" r:id="rId24"/>
    <p:sldId id="900" r:id="rId25"/>
    <p:sldId id="901" r:id="rId26"/>
    <p:sldId id="902" r:id="rId27"/>
    <p:sldId id="903" r:id="rId28"/>
    <p:sldId id="904" r:id="rId29"/>
    <p:sldId id="905" r:id="rId30"/>
    <p:sldId id="906" r:id="rId31"/>
    <p:sldId id="907" r:id="rId32"/>
    <p:sldId id="908" r:id="rId33"/>
    <p:sldId id="909" r:id="rId34"/>
    <p:sldId id="910" r:id="rId35"/>
    <p:sldId id="911" r:id="rId36"/>
    <p:sldId id="804" r:id="rId37"/>
    <p:sldId id="868" r:id="rId38"/>
    <p:sldId id="856" r:id="rId39"/>
    <p:sldId id="800" r:id="rId40"/>
    <p:sldId id="845" r:id="rId41"/>
    <p:sldId id="754" r:id="rId42"/>
    <p:sldId id="861" r:id="rId43"/>
    <p:sldId id="862" r:id="rId44"/>
    <p:sldId id="753" r:id="rId45"/>
    <p:sldId id="801" r:id="rId46"/>
    <p:sldId id="847" r:id="rId47"/>
    <p:sldId id="742" r:id="rId48"/>
    <p:sldId id="802" r:id="rId49"/>
    <p:sldId id="849" r:id="rId50"/>
    <p:sldId id="873" r:id="rId51"/>
    <p:sldId id="874" r:id="rId52"/>
    <p:sldId id="875" r:id="rId53"/>
    <p:sldId id="876" r:id="rId54"/>
    <p:sldId id="877" r:id="rId55"/>
    <p:sldId id="878" r:id="rId56"/>
    <p:sldId id="879" r:id="rId57"/>
    <p:sldId id="880" r:id="rId58"/>
    <p:sldId id="881" r:id="rId59"/>
    <p:sldId id="882" r:id="rId60"/>
    <p:sldId id="883" r:id="rId61"/>
    <p:sldId id="884" r:id="rId62"/>
    <p:sldId id="885" r:id="rId63"/>
    <p:sldId id="886" r:id="rId64"/>
    <p:sldId id="913" r:id="rId65"/>
    <p:sldId id="749" r:id="rId66"/>
    <p:sldId id="750" r:id="rId67"/>
    <p:sldId id="770" r:id="rId68"/>
    <p:sldId id="848" r:id="rId69"/>
    <p:sldId id="854" r:id="rId70"/>
    <p:sldId id="855" r:id="rId71"/>
    <p:sldId id="858" r:id="rId72"/>
    <p:sldId id="867" r:id="rId73"/>
    <p:sldId id="860" r:id="rId74"/>
    <p:sldId id="863" r:id="rId75"/>
    <p:sldId id="864" r:id="rId76"/>
    <p:sldId id="865" r:id="rId77"/>
    <p:sldId id="771" r:id="rId78"/>
    <p:sldId id="859" r:id="rId79"/>
  </p:sldIdLst>
  <p:sldSz cx="12192000" cy="6858000"/>
  <p:notesSz cx="7099300" cy="10234613"/>
  <p:custDataLst>
    <p:tags r:id="rId82"/>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08000"/>
    <a:srgbClr val="3333FF"/>
    <a:srgbClr val="FFFF00"/>
    <a:srgbClr val="FF3300"/>
    <a:srgbClr val="CC00CC"/>
    <a:srgbClr val="FFCC00"/>
    <a:srgbClr val="FF9999"/>
    <a:srgbClr val="CC000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76786" autoAdjust="0"/>
  </p:normalViewPr>
  <p:slideViewPr>
    <p:cSldViewPr>
      <p:cViewPr>
        <p:scale>
          <a:sx n="80" d="100"/>
          <a:sy n="80" d="100"/>
        </p:scale>
        <p:origin x="600" y="5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tags" Target="tags/tag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2E9864FE-FFA6-4015-A909-1022FFF67E3D}" type="slidenum">
              <a:rPr lang="en-US"/>
              <a:pPr>
                <a:defRPr/>
              </a:pPr>
              <a:t>‹#›</a:t>
            </a:fld>
            <a:endParaRPr lang="en-US"/>
          </a:p>
        </p:txBody>
      </p:sp>
    </p:spTree>
    <p:extLst>
      <p:ext uri="{BB962C8B-B14F-4D97-AF65-F5344CB8AC3E}">
        <p14:creationId xmlns:p14="http://schemas.microsoft.com/office/powerpoint/2010/main" val="2774513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5844" name="Rectangle 4"/>
          <p:cNvSpPr>
            <a:spLocks noGrp="1" noRot="1" noChangeAspect="1" noChangeArrowheads="1" noTextEdit="1"/>
          </p:cNvSpPr>
          <p:nvPr>
            <p:ph type="sldImg" idx="2"/>
          </p:nvPr>
        </p:nvSpPr>
        <p:spPr bwMode="auto">
          <a:xfrm>
            <a:off x="992188" y="768350"/>
            <a:ext cx="5116512"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25546A54-71DD-48C4-8071-9DA185745F91}" type="slidenum">
              <a:rPr lang="en-US"/>
              <a:pPr>
                <a:defRPr/>
              </a:pPr>
              <a:t>‹#›</a:t>
            </a:fld>
            <a:endParaRPr lang="en-US"/>
          </a:p>
        </p:txBody>
      </p:sp>
    </p:spTree>
    <p:extLst>
      <p:ext uri="{BB962C8B-B14F-4D97-AF65-F5344CB8AC3E}">
        <p14:creationId xmlns:p14="http://schemas.microsoft.com/office/powerpoint/2010/main" val="42542461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r>
              <a:rPr lang="en-US" dirty="0" smtClean="0"/>
              <a:t>https://</a:t>
            </a:r>
            <a:r>
              <a:rPr lang="en-US" dirty="0" err="1" smtClean="0"/>
              <a:t>www.youtube.com</a:t>
            </a:r>
            <a:r>
              <a:rPr lang="en-US" dirty="0" smtClean="0"/>
              <a:t>/</a:t>
            </a:r>
            <a:r>
              <a:rPr lang="en-US" dirty="0" err="1" smtClean="0"/>
              <a:t>watch?v</a:t>
            </a:r>
            <a:r>
              <a:rPr lang="en-US" dirty="0" smtClean="0"/>
              <a:t>=POiqY4FIfMY</a:t>
            </a:r>
            <a:endParaRPr lang="en-US" dirty="0"/>
          </a:p>
        </p:txBody>
      </p:sp>
    </p:spTree>
    <p:extLst>
      <p:ext uri="{BB962C8B-B14F-4D97-AF65-F5344CB8AC3E}">
        <p14:creationId xmlns:p14="http://schemas.microsoft.com/office/powerpoint/2010/main" val="98706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 just wrote an equation, but they</a:t>
            </a:r>
            <a:r>
              <a:rPr lang="en-US" baseline="0" dirty="0" smtClean="0"/>
              <a:t> basically told us to run </a:t>
            </a:r>
            <a:r>
              <a:rPr lang="en-US" baseline="0" dirty="0" err="1" smtClean="0"/>
              <a:t>Expectimax</a:t>
            </a:r>
            <a:r>
              <a:rPr lang="en-US" baseline="0" dirty="0" smtClean="0"/>
              <a:t>, right?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1224695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tree gets very big very quickly.  But</a:t>
            </a:r>
            <a:r>
              <a:rPr lang="en-US" baseline="0" dirty="0" smtClean="0"/>
              <a:t> I might think that </a:t>
            </a:r>
            <a:r>
              <a:rPr lang="en-US" baseline="0" dirty="0" err="1" smtClean="0"/>
              <a:t>expectimax</a:t>
            </a:r>
            <a:r>
              <a:rPr lang="en-US" baseline="0" dirty="0" smtClean="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13</a:t>
            </a:fld>
            <a:endParaRPr lang="en-US"/>
          </a:p>
        </p:txBody>
      </p:sp>
    </p:spTree>
    <p:extLst>
      <p:ext uri="{BB962C8B-B14F-4D97-AF65-F5344CB8AC3E}">
        <p14:creationId xmlns:p14="http://schemas.microsoft.com/office/powerpoint/2010/main" val="1174555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doing too much work:</a:t>
            </a:r>
          </a:p>
          <a:p>
            <a:pPr marL="228600" indent="-228600">
              <a:buAutoNum type="arabicParenR"/>
            </a:pPr>
            <a:r>
              <a:rPr lang="en-US" baseline="0" dirty="0" smtClean="0"/>
              <a:t>States are repeated.  We shouldn't repeatedly calculate the same value over and over and over.</a:t>
            </a:r>
            <a:endParaRPr lang="en-US" dirty="0" smtClean="0"/>
          </a:p>
          <a:p>
            <a:r>
              <a:rPr lang="en-US" dirty="0" smtClean="0"/>
              <a:t>2) This tree is</a:t>
            </a:r>
            <a:r>
              <a:rPr lang="en-US" baseline="0" dirty="0" smtClean="0"/>
              <a:t> infinite. We should do some sort of depth limited computation.</a:t>
            </a:r>
          </a:p>
          <a:p>
            <a:r>
              <a:rPr lang="en-US" baseline="0" dirty="0" smtClean="0"/>
              <a:t>When the change gets small enough then we can say good enough.</a:t>
            </a:r>
          </a:p>
          <a:p>
            <a:r>
              <a:rPr lang="en-US" dirty="0" smtClean="0"/>
              <a:t>At </a:t>
            </a:r>
            <a:r>
              <a:rPr lang="en-US" dirty="0" smtClean="0"/>
              <a:t>depth 100, then you have gamma to the 100.  So it’s not going to contribute much at all</a:t>
            </a:r>
            <a:r>
              <a:rPr lang="en-US" dirty="0" smtClean="0"/>
              <a:t>.</a:t>
            </a:r>
          </a:p>
          <a:p>
            <a:endParaRPr lang="en-US" dirty="0" smtClean="0"/>
          </a:p>
          <a:p>
            <a:r>
              <a:rPr lang="en-US" dirty="0" smtClean="0"/>
              <a:t>How can we do the computation</a:t>
            </a:r>
            <a:r>
              <a:rPr lang="en-US" baseline="0" dirty="0" smtClean="0"/>
              <a:t> without running </a:t>
            </a:r>
            <a:r>
              <a:rPr lang="en-US" baseline="0" dirty="0" err="1" smtClean="0"/>
              <a:t>expectimax</a:t>
            </a:r>
            <a:r>
              <a:rPr lang="en-US" baseline="0" dirty="0" smtClean="0"/>
              <a:t> again and again and again.</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14</a:t>
            </a:fld>
            <a:endParaRPr lang="en-US"/>
          </a:p>
        </p:txBody>
      </p:sp>
    </p:spTree>
    <p:extLst>
      <p:ext uri="{BB962C8B-B14F-4D97-AF65-F5344CB8AC3E}">
        <p14:creationId xmlns:p14="http://schemas.microsoft.com/office/powerpoint/2010/main" val="146905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V_k</a:t>
            </a:r>
            <a:r>
              <a:rPr lang="en-US" dirty="0" smtClean="0"/>
              <a:t> is a time limited definition of V(s)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15</a:t>
            </a:fld>
            <a:endParaRPr lang="en-US"/>
          </a:p>
        </p:txBody>
      </p:sp>
    </p:spTree>
    <p:extLst>
      <p:ext uri="{BB962C8B-B14F-4D97-AF65-F5344CB8AC3E}">
        <p14:creationId xmlns:p14="http://schemas.microsoft.com/office/powerpoint/2010/main" val="1502619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k=0, that’s a terminal state. I can’t do anything including exit,</a:t>
            </a:r>
            <a:r>
              <a:rPr lang="en-US" baseline="0" dirty="0" smtClean="0"/>
              <a:t> so no state gets any reward.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16</a:t>
            </a:fld>
            <a:endParaRPr lang="en-US"/>
          </a:p>
        </p:txBody>
      </p:sp>
    </p:spTree>
    <p:extLst>
      <p:ext uri="{BB962C8B-B14F-4D97-AF65-F5344CB8AC3E}">
        <p14:creationId xmlns:p14="http://schemas.microsoft.com/office/powerpoint/2010/main" val="443937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k=1, I can take a step to exit</a:t>
            </a:r>
            <a:r>
              <a:rPr lang="en-US" baseline="0" dirty="0" smtClean="0"/>
              <a:t> from the fire pit or the gem, so those goal states are the only ones that get rewards.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17</a:t>
            </a:fld>
            <a:endParaRPr lang="en-US"/>
          </a:p>
        </p:txBody>
      </p:sp>
    </p:spTree>
    <p:extLst>
      <p:ext uri="{BB962C8B-B14F-4D97-AF65-F5344CB8AC3E}">
        <p14:creationId xmlns:p14="http://schemas.microsoft.com/office/powerpoint/2010/main" val="288338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k=2, we can start to see some rewards from other places.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18</a:t>
            </a:fld>
            <a:endParaRPr lang="en-US"/>
          </a:p>
        </p:txBody>
      </p:sp>
    </p:spTree>
    <p:extLst>
      <p:ext uri="{BB962C8B-B14F-4D97-AF65-F5344CB8AC3E}">
        <p14:creationId xmlns:p14="http://schemas.microsoft.com/office/powerpoint/2010/main" val="1902463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k=3,</a:t>
            </a:r>
            <a:r>
              <a:rPr lang="en-US" baseline="0" dirty="0" smtClean="0"/>
              <a:t> I can get reward from the ledge too.</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73798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Rewards start to spread.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853818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Rewards start to spread.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21</a:t>
            </a:fld>
            <a:endParaRPr lang="en-US"/>
          </a:p>
        </p:txBody>
      </p:sp>
    </p:spTree>
    <p:extLst>
      <p:ext uri="{BB962C8B-B14F-4D97-AF65-F5344CB8AC3E}">
        <p14:creationId xmlns:p14="http://schemas.microsoft.com/office/powerpoint/2010/main" val="135629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2</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25644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if I go to step 7?</a:t>
            </a:r>
            <a:r>
              <a:rPr lang="en-US" baseline="0" dirty="0" smtClean="0"/>
              <a:t>  Will the 0.21 go up or down?</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22</a:t>
            </a:fld>
            <a:endParaRPr lang="en-US"/>
          </a:p>
        </p:txBody>
      </p:sp>
    </p:spTree>
    <p:extLst>
      <p:ext uri="{BB962C8B-B14F-4D97-AF65-F5344CB8AC3E}">
        <p14:creationId xmlns:p14="http://schemas.microsoft.com/office/powerpoint/2010/main" val="900566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178029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466932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356226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Assuming zero living reward</a:t>
            </a:r>
            <a:endParaRPr lang="en-US"/>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56971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943111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2065684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1029828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 we know what it is it’s 0 for</a:t>
            </a:r>
            <a:r>
              <a:rPr lang="en-US" baseline="0" dirty="0" smtClean="0"/>
              <a:t> any state.</a:t>
            </a:r>
          </a:p>
          <a:p>
            <a:r>
              <a:rPr lang="en-US" baseline="0" dirty="0" smtClean="0"/>
              <a:t>V1, is a depth 1 </a:t>
            </a:r>
            <a:r>
              <a:rPr lang="en-US" baseline="0" dirty="0" err="1" smtClean="0"/>
              <a:t>expectimax</a:t>
            </a:r>
            <a:r>
              <a:rPr lang="en-US" baseline="0" dirty="0" smtClean="0"/>
              <a:t> computation</a:t>
            </a:r>
            <a:r>
              <a:rPr lang="en-US" baseline="0" dirty="0" smtClean="0"/>
              <a:t>.  We’ve got a whole lot of V1.</a:t>
            </a:r>
          </a:p>
          <a:p>
            <a:r>
              <a:rPr lang="en-US" baseline="0" dirty="0" smtClean="0"/>
              <a:t>At the next layer, we’ve got a lot of V_2.</a:t>
            </a:r>
            <a:endParaRPr lang="en-US" baseline="0" dirty="0" smtClean="0"/>
          </a:p>
          <a:p>
            <a:r>
              <a:rPr lang="en-US" baseline="0" dirty="0" smtClean="0"/>
              <a:t>Each layer is a </a:t>
            </a:r>
            <a:r>
              <a:rPr lang="en-US" baseline="0" dirty="0" err="1" smtClean="0"/>
              <a:t>V_k</a:t>
            </a:r>
            <a:r>
              <a:rPr lang="en-US" baseline="0" dirty="0" smtClean="0"/>
              <a:t> for an increasing value of k.</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893657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453900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3972753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 are changing the equation</a:t>
            </a:r>
            <a:r>
              <a:rPr lang="en-US" baseline="0" dirty="0" smtClean="0">
                <a:ea typeface="ＭＳ Ｐゴシック" pitchFamily="34" charset="-128"/>
              </a:rPr>
              <a:t> by simply changing the equals sign to be an assignment.</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We</a:t>
            </a:r>
            <a:r>
              <a:rPr lang="en-US" baseline="0" dirty="0" smtClean="0">
                <a:ea typeface="ＭＳ Ｐゴシック" pitchFamily="34" charset="-128"/>
              </a:rPr>
              <a:t> </a:t>
            </a:r>
            <a:r>
              <a:rPr lang="en-US" baseline="0" dirty="0" smtClean="0">
                <a:ea typeface="ＭＳ Ｐゴシック" pitchFamily="34" charset="-128"/>
              </a:rPr>
              <a:t>are going to store all of the V values in a vector.  For V_0, everything is just 0</a:t>
            </a:r>
            <a:r>
              <a:rPr lang="en-US" baseline="0" dirty="0" smtClean="0">
                <a:ea typeface="ＭＳ Ｐゴシック" pitchFamily="34" charset="-128"/>
              </a:rPr>
              <a:t>.</a:t>
            </a:r>
          </a:p>
          <a:p>
            <a:endParaRPr lang="en-US" baseline="0" dirty="0" smtClean="0">
              <a:ea typeface="ＭＳ Ｐゴシック" pitchFamily="34" charset="-128"/>
            </a:endParaRP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smtClean="0">
                <a:ea typeface="ＭＳ Ｐゴシック" pitchFamily="34" charset="-128"/>
              </a:rPr>
              <a:t>computed.  </a:t>
            </a:r>
            <a:r>
              <a:rPr lang="en-US" baseline="0" dirty="0" smtClean="0">
                <a:ea typeface="ＭＳ Ｐゴシック" pitchFamily="34" charset="-128"/>
              </a:rPr>
              <a:t>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a:t>
            </a:r>
            <a:r>
              <a:rPr lang="en-US" baseline="0" dirty="0" smtClean="0">
                <a:ea typeface="ＭＳ Ｐゴシック" pitchFamily="34" charset="-128"/>
              </a:rPr>
              <a:t>this actually do?  We </a:t>
            </a:r>
            <a:r>
              <a:rPr lang="en-US" baseline="0" dirty="0" smtClean="0">
                <a:ea typeface="ＭＳ Ｐゴシック" pitchFamily="34" charset="-128"/>
              </a:rPr>
              <a:t>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r>
              <a:rPr lang="en-US" baseline="0" dirty="0" smtClean="0">
                <a:ea typeface="ＭＳ Ｐゴシック" pitchFamily="34" charset="-128"/>
              </a:rPr>
              <a:t> So the complexity is S*A*S or S^2*A.</a:t>
            </a:r>
            <a:endParaRPr lang="en-US" baseline="0" dirty="0" smtClean="0">
              <a:ea typeface="ＭＳ Ｐゴシック" pitchFamily="34" charset="-128"/>
            </a:endParaRP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32</a:t>
            </a:fld>
            <a:endParaRPr lang="en-US"/>
          </a:p>
        </p:txBody>
      </p:sp>
    </p:spTree>
    <p:extLst>
      <p:ext uri="{BB962C8B-B14F-4D97-AF65-F5344CB8AC3E}">
        <p14:creationId xmlns:p14="http://schemas.microsoft.com/office/powerpoint/2010/main" val="1392633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endParaRPr lang="en-US" baseline="0" dirty="0" smtClean="0"/>
          </a:p>
          <a:p>
            <a:r>
              <a:rPr lang="en-US" baseline="0" dirty="0" smtClean="0"/>
              <a:t>For Overheated that’s still just 0.</a:t>
            </a:r>
          </a:p>
          <a:p>
            <a:endParaRPr lang="en-US" baseline="0" dirty="0" smtClean="0"/>
          </a:p>
          <a:p>
            <a:r>
              <a:rPr lang="en-US" baseline="0" dirty="0" smtClean="0"/>
              <a:t>For Cool</a:t>
            </a:r>
            <a:r>
              <a:rPr lang="en-US" baseline="0" dirty="0" smtClean="0"/>
              <a:t>: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1170030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34</a:t>
            </a:fld>
            <a:endParaRPr lang="en-US"/>
          </a:p>
        </p:txBody>
      </p:sp>
    </p:spTree>
    <p:extLst>
      <p:ext uri="{BB962C8B-B14F-4D97-AF65-F5344CB8AC3E}">
        <p14:creationId xmlns:p14="http://schemas.microsoft.com/office/powerpoint/2010/main" val="1689368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game is infinite, like</a:t>
            </a:r>
            <a:r>
              <a:rPr lang="en-US" baseline="0" dirty="0" smtClean="0"/>
              <a:t> in racing then it won’t converge.</a:t>
            </a:r>
          </a:p>
          <a:p>
            <a:endParaRPr lang="en-US" baseline="0" dirty="0" smtClean="0"/>
          </a:p>
          <a:p>
            <a:r>
              <a:rPr lang="en-US" baseline="0" dirty="0" smtClean="0"/>
              <a:t>Imagine tree </a:t>
            </a:r>
            <a:r>
              <a:rPr lang="en-US" baseline="0" dirty="0" err="1" smtClean="0"/>
              <a:t>V_k</a:t>
            </a:r>
            <a:r>
              <a:rPr lang="en-US" baseline="0" dirty="0" smtClean="0"/>
              <a:t> is actually depth  V_k+1, but the last layer is all 0.</a:t>
            </a:r>
          </a:p>
          <a:p>
            <a:endParaRPr lang="en-US" baseline="0" dirty="0" smtClean="0"/>
          </a:p>
          <a:p>
            <a:r>
              <a:rPr lang="en-US" baseline="0" dirty="0" smtClean="0"/>
              <a:t>Draw height as k+1.  Fill in bottom as 0. </a:t>
            </a:r>
          </a:p>
          <a:p>
            <a:endParaRPr lang="en-US" baseline="0" dirty="0" smtClean="0"/>
          </a:p>
          <a:p>
            <a:r>
              <a:rPr lang="mr-IN" baseline="0" dirty="0" smtClean="0"/>
              <a:t>…</a:t>
            </a:r>
            <a:endParaRPr lang="en-US" baseline="0" dirty="0" smtClean="0"/>
          </a:p>
          <a:p>
            <a:r>
              <a:rPr lang="en-US" baseline="0" dirty="0" smtClean="0"/>
              <a:t>How fast it converges, depends on the effective depth, or gamma.  As gamma gets closer to 1, then the effective depth is deeper.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35</a:t>
            </a:fld>
            <a:endParaRPr lang="en-US"/>
          </a:p>
        </p:txBody>
      </p:sp>
    </p:spTree>
    <p:extLst>
      <p:ext uri="{BB962C8B-B14F-4D97-AF65-F5344CB8AC3E}">
        <p14:creationId xmlns:p14="http://schemas.microsoft.com/office/powerpoint/2010/main" val="192846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This system of equations is hard to solve because it has got both</a:t>
            </a:r>
            <a:r>
              <a:rPr lang="en-US" baseline="0" dirty="0" smtClean="0">
                <a:ea typeface="ＭＳ Ｐゴシック" pitchFamily="34" charset="-128"/>
              </a:rPr>
              <a:t> averages and maxes, so it’s not a linear thing.  So we’ll need an algorithm to do it.  Value iteration is one way.</a:t>
            </a:r>
          </a:p>
          <a:p>
            <a:r>
              <a:rPr lang="en-US" baseline="0" dirty="0" err="1" smtClean="0">
                <a:ea typeface="ＭＳ Ｐゴシック" pitchFamily="34" charset="-128"/>
              </a:rPr>
              <a:t>Expectimax</a:t>
            </a:r>
            <a:r>
              <a:rPr lang="en-US" baseline="0" dirty="0" smtClean="0">
                <a:ea typeface="ＭＳ Ｐゴシック" pitchFamily="34" charset="-128"/>
              </a:rPr>
              <a:t> is another way of doing it.  They have a trade-off as to which is more efficient. </a:t>
            </a:r>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36</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1936845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1137988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203707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a:t>
            </a:r>
            <a:r>
              <a:rPr lang="en-US" baseline="0" dirty="0" smtClean="0"/>
              <a:t>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1183833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706385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464851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1945955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45</a:t>
            </a:fld>
            <a:endParaRPr lang="en-US"/>
          </a:p>
        </p:txBody>
      </p:sp>
    </p:spTree>
    <p:extLst>
      <p:ext uri="{BB962C8B-B14F-4D97-AF65-F5344CB8AC3E}">
        <p14:creationId xmlns:p14="http://schemas.microsoft.com/office/powerpoint/2010/main" val="8214445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endParaRPr lang="en-US" baseline="0" dirty="0" smtClean="0"/>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endParaRPr lang="en-US" baseline="0" dirty="0" smtClean="0"/>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46</a:t>
            </a:fld>
            <a:endParaRPr lang="en-US"/>
          </a:p>
        </p:txBody>
      </p:sp>
    </p:spTree>
    <p:extLst>
      <p:ext uri="{BB962C8B-B14F-4D97-AF65-F5344CB8AC3E}">
        <p14:creationId xmlns:p14="http://schemas.microsoft.com/office/powerpoint/2010/main" val="2089461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thing 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47</a:t>
            </a:fld>
            <a:endParaRPr lang="en-US"/>
          </a:p>
        </p:txBody>
      </p:sp>
    </p:spTree>
    <p:extLst>
      <p:ext uri="{BB962C8B-B14F-4D97-AF65-F5344CB8AC3E}">
        <p14:creationId xmlns:p14="http://schemas.microsoft.com/office/powerpoint/2010/main" val="934969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48</a:t>
            </a:fld>
            <a:endParaRPr lang="en-US"/>
          </a:p>
        </p:txBody>
      </p:sp>
    </p:spTree>
    <p:extLst>
      <p:ext uri="{BB962C8B-B14F-4D97-AF65-F5344CB8AC3E}">
        <p14:creationId xmlns:p14="http://schemas.microsoft.com/office/powerpoint/2010/main" val="738048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49</a:t>
            </a:fld>
            <a:endParaRPr lang="en-US"/>
          </a:p>
        </p:txBody>
      </p:sp>
    </p:spTree>
    <p:extLst>
      <p:ext uri="{BB962C8B-B14F-4D97-AF65-F5344CB8AC3E}">
        <p14:creationId xmlns:p14="http://schemas.microsoft.com/office/powerpoint/2010/main" val="4288597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Rewards are instantaneous.</a:t>
            </a:r>
            <a:r>
              <a:rPr lang="en-US" baseline="0" dirty="0" smtClean="0"/>
              <a:t>  Values are cumulative.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5</a:t>
            </a:fld>
            <a:endParaRPr lang="en-US"/>
          </a:p>
        </p:txBody>
      </p:sp>
    </p:spTree>
    <p:extLst>
      <p:ext uri="{BB962C8B-B14F-4D97-AF65-F5344CB8AC3E}">
        <p14:creationId xmlns:p14="http://schemas.microsoft.com/office/powerpoint/2010/main" val="1043946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does it mean to be optional?  It means I make all of the optimal</a:t>
            </a:r>
            <a:r>
              <a:rPr lang="en-US" baseline="0" dirty="0" smtClean="0"/>
              <a:t> decisions, and then I average over everything that is out of my control.  </a:t>
            </a:r>
            <a:r>
              <a:rPr lang="en-US" dirty="0" smtClean="0"/>
              <a:t>Stars </a:t>
            </a:r>
            <a:r>
              <a:rPr lang="en-US" dirty="0" smtClean="0"/>
              <a:t>denote optimal quantities. </a:t>
            </a:r>
            <a:endParaRPr lang="en-US" dirty="0" smtClean="0"/>
          </a:p>
          <a:p>
            <a:endParaRPr lang="en-US" dirty="0" smtClean="0"/>
          </a:p>
          <a:p>
            <a:r>
              <a:rPr lang="en-US" dirty="0" smtClean="0"/>
              <a:t>The optimal policy is denoted pi star.  </a:t>
            </a:r>
          </a:p>
          <a:p>
            <a:endParaRPr lang="en-US" dirty="0" smtClean="0"/>
          </a:p>
          <a:p>
            <a:r>
              <a:rPr lang="en-US" dirty="0" smtClean="0"/>
              <a:t>Today we’ll</a:t>
            </a:r>
            <a:r>
              <a:rPr lang="en-US" baseline="0" dirty="0" smtClean="0"/>
              <a:t> look at algorithms for computing the optimal values, and for computing the optimal policy.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31295884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endParaRPr lang="en-US" baseline="0" dirty="0" smtClean="0"/>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33498704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2186866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19067963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8670888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67</a:t>
            </a:fld>
            <a:endParaRPr lang="en-US"/>
          </a:p>
        </p:txBody>
      </p:sp>
    </p:spTree>
    <p:extLst>
      <p:ext uri="{BB962C8B-B14F-4D97-AF65-F5344CB8AC3E}">
        <p14:creationId xmlns:p14="http://schemas.microsoft.com/office/powerpoint/2010/main" val="4993823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68</a:t>
            </a:fld>
            <a:endParaRPr lang="en-US"/>
          </a:p>
        </p:txBody>
      </p:sp>
    </p:spTree>
    <p:extLst>
      <p:ext uri="{BB962C8B-B14F-4D97-AF65-F5344CB8AC3E}">
        <p14:creationId xmlns:p14="http://schemas.microsoft.com/office/powerpoint/2010/main" val="17527451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Keep for next time.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69</a:t>
            </a:fld>
            <a:endParaRPr lang="en-US"/>
          </a:p>
        </p:txBody>
      </p:sp>
    </p:spTree>
    <p:extLst>
      <p:ext uri="{BB962C8B-B14F-4D97-AF65-F5344CB8AC3E}">
        <p14:creationId xmlns:p14="http://schemas.microsoft.com/office/powerpoint/2010/main" val="1955223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72</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Now we aren’t given the probabilities.  Red has a payoff but you don’t know what it is.</a:t>
            </a:r>
          </a:p>
          <a:p>
            <a:r>
              <a:rPr lang="en-US" dirty="0" smtClean="0"/>
              <a:t>So what should we do?  Give up and go home?  No, let’s try</a:t>
            </a:r>
            <a:r>
              <a:rPr lang="en-US" baseline="0" dirty="0" smtClean="0"/>
              <a:t> it out by playing.</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73</a:t>
            </a:fld>
            <a:endParaRPr lang="en-US"/>
          </a:p>
        </p:txBody>
      </p:sp>
    </p:spTree>
    <p:extLst>
      <p:ext uri="{BB962C8B-B14F-4D97-AF65-F5344CB8AC3E}">
        <p14:creationId xmlns:p14="http://schemas.microsoft.com/office/powerpoint/2010/main" val="9731801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smtClean="0"/>
              <a:t>What should we play?</a:t>
            </a:r>
            <a:r>
              <a:rPr lang="en-US" baseline="0" dirty="0" smtClean="0"/>
              <a:t>  Red! Red! Red!  When should we stop?</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one particular setting for</a:t>
            </a:r>
            <a:r>
              <a:rPr lang="en-US" baseline="0" dirty="0" smtClean="0"/>
              <a:t> </a:t>
            </a:r>
            <a:r>
              <a:rPr lang="en-US" baseline="0" dirty="0" err="1" smtClean="0"/>
              <a:t>Gridworld</a:t>
            </a:r>
            <a:r>
              <a:rPr lang="en-US" baseline="0" dirty="0" smtClean="0"/>
              <a:t>.  (Remember that we had some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12391056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39700" y="768350"/>
            <a:ext cx="6821488" cy="3838575"/>
          </a:xfrm>
          <a:ln/>
        </p:spPr>
      </p:sp>
      <p:sp>
        <p:nvSpPr>
          <p:cNvPr id="37891" name="Notes Placeholder 2"/>
          <p:cNvSpPr>
            <a:spLocks noGrp="1"/>
          </p:cNvSpPr>
          <p:nvPr>
            <p:ph type="body" idx="1"/>
          </p:nvPr>
        </p:nvSpPr>
        <p:spPr>
          <a:noFill/>
          <a:ln/>
        </p:spPr>
        <p:txBody>
          <a:bodyPr/>
          <a:lstStyle/>
          <a:p>
            <a:endParaRPr lang="en-US" smtClean="0"/>
          </a:p>
        </p:txBody>
      </p:sp>
      <p:sp>
        <p:nvSpPr>
          <p:cNvPr id="37892" name="Slide Number Placeholder 3"/>
          <p:cNvSpPr>
            <a:spLocks noGrp="1"/>
          </p:cNvSpPr>
          <p:nvPr>
            <p:ph type="sldNum" sz="quarter" idx="5"/>
          </p:nvPr>
        </p:nvSpPr>
        <p:spPr>
          <a:noFill/>
        </p:spPr>
        <p:txBody>
          <a:bodyPr/>
          <a:lstStyle/>
          <a:p>
            <a:fld id="{69AAF19E-84D5-46F0-A260-D54E8B8C2C8D}" type="slidenum">
              <a:rPr lang="en-US" smtClean="0"/>
              <a:pPr/>
              <a:t>77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over chance nodes.  That’s really just what </a:t>
            </a:r>
            <a:r>
              <a:rPr lang="en-US" dirty="0" err="1" smtClean="0"/>
              <a:t>expectimax</a:t>
            </a:r>
            <a:r>
              <a:rPr lang="en-US" baseline="0" dirty="0" smtClean="0"/>
              <a:t> was doing.</a:t>
            </a:r>
          </a:p>
          <a:p>
            <a:r>
              <a:rPr lang="en-US" baseline="0" dirty="0" smtClean="0"/>
              <a:t>What do I do at a chance node  Q(</a:t>
            </a:r>
            <a:r>
              <a:rPr lang="en-US" baseline="0" dirty="0" err="1" smtClean="0"/>
              <a:t>s,a</a:t>
            </a:r>
            <a:r>
              <a:rPr lang="en-US" baseline="0" dirty="0" smtClean="0"/>
              <a:t>).?</a:t>
            </a:r>
          </a:p>
          <a:p>
            <a:r>
              <a:rPr lang="en-US" baseline="0" dirty="0" smtClean="0"/>
              <a:t>I’m going to get a reward.   R(</a:t>
            </a:r>
            <a:r>
              <a:rPr lang="en-US" baseline="0" dirty="0" err="1" smtClean="0"/>
              <a:t>s,a,s</a:t>
            </a:r>
            <a:r>
              <a:rPr lang="en-US" baseline="0" dirty="0" smtClean="0"/>
              <a:t>’). Plus I’m going to get all the future rewards from this state V*(s’).  </a:t>
            </a:r>
          </a:p>
          <a:p>
            <a:r>
              <a:rPr lang="en-US" baseline="0" dirty="0" smtClean="0"/>
              <a:t>Both of course, I don’t know what’s going to happen at the chance node, so I need to sum over all states s’</a:t>
            </a:r>
          </a:p>
          <a:p>
            <a:r>
              <a:rPr lang="en-US" baseline="0" dirty="0" smtClean="0"/>
              <a:t>We’re going to weight these by the relative probability that comes from our probability function.  We write that T(</a:t>
            </a:r>
            <a:r>
              <a:rPr lang="en-US" baseline="0" dirty="0" err="1" smtClean="0"/>
              <a:t>s,a,s</a:t>
            </a:r>
            <a:r>
              <a:rPr lang="en-US" baseline="0" dirty="0" smtClean="0"/>
              <a:t>’).</a:t>
            </a:r>
          </a:p>
          <a:p>
            <a:r>
              <a:rPr lang="en-US" dirty="0" smtClean="0"/>
              <a:t>We’re missing one thing.  The discount of the future</a:t>
            </a:r>
            <a:r>
              <a:rPr lang="en-US" baseline="0" dirty="0" smtClean="0"/>
              <a:t> value.  So we multiply that by Gamma.</a:t>
            </a:r>
          </a:p>
          <a:p>
            <a:endParaRPr lang="en-US" baseline="0" dirty="0" smtClean="0"/>
          </a:p>
          <a:p>
            <a:r>
              <a:rPr lang="en-US" baseline="0" dirty="0" smtClean="0"/>
              <a:t>This may look complicated, but you’re going to see this many times in the future.  Don’t go into math shock.  You can understand this.</a:t>
            </a:r>
          </a:p>
          <a:p>
            <a:endParaRPr lang="en-US" baseline="0" dirty="0" smtClean="0"/>
          </a:p>
          <a:p>
            <a:r>
              <a:rPr lang="en-US" baseline="0" dirty="0" smtClean="0"/>
              <a:t>We can also write this in one step.  We write the </a:t>
            </a:r>
            <a:r>
              <a:rPr lang="en-US" baseline="0" dirty="0" err="1" smtClean="0"/>
              <a:t>expectimax</a:t>
            </a:r>
            <a:r>
              <a:rPr lang="en-US" baseline="0" dirty="0" smtClean="0"/>
              <a:t> </a:t>
            </a:r>
            <a:r>
              <a:rPr lang="en-US" baseline="0" dirty="0" err="1" smtClean="0"/>
              <a:t>recurrenece</a:t>
            </a:r>
            <a:r>
              <a:rPr lang="en-US" baseline="0" dirty="0" smtClean="0"/>
              <a:t>. </a:t>
            </a:r>
          </a:p>
          <a:p>
            <a:r>
              <a:rPr lang="en-US" baseline="0" dirty="0" smtClean="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a:t>
            </a:fld>
            <a:endParaRPr lang="en-US"/>
          </a:p>
        </p:txBody>
      </p:sp>
    </p:spTree>
    <p:extLst>
      <p:ext uri="{BB962C8B-B14F-4D97-AF65-F5344CB8AC3E}">
        <p14:creationId xmlns:p14="http://schemas.microsoft.com/office/powerpoint/2010/main" val="1194728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99B1124-3B65-4401-B276-274C2D635194}"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FEB7375-CCC7-48CA-86EB-B708B70A3B5B}"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1E4AFE-CC9F-40B0-91AA-2AFCDD65BDB9}"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D7CBA2C-8853-4EEC-A9C0-BF38CC3A9085}"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18A1342-2FDA-4F20-9006-4FFE3B3DDCDF}"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EB7A9B9-A528-49B2-A5AC-7FC7F146AADA}"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DDBD1D5-698D-4ABD-96D1-60AB116F7BB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ED31EB9-E8B7-4F85-BEA6-645986A209DE}"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A634593-C47F-487A-806C-BD659E4FF3D8}"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84C6467-265A-48EC-B6B6-0745C57723DE}"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C4808A6-43CB-46EB-8799-3CB612732E30}"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2BCD2EF7-175E-4E4C-8CBF-036C0AE01D7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8.xml"/><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tags" Target="../tags/tag2.xml"/><Relationship Id="rId2"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5.png"/><Relationship Id="rId1" Type="http://schemas.openxmlformats.org/officeDocument/2006/relationships/tags" Target="../tags/tag5.xml"/><Relationship Id="rId2"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tags" Target="../tags/tag17.xml"/><Relationship Id="rId20" Type="http://schemas.openxmlformats.org/officeDocument/2006/relationships/image" Target="../media/image24.png"/><Relationship Id="rId21" Type="http://schemas.openxmlformats.org/officeDocument/2006/relationships/image" Target="../media/image25.png"/><Relationship Id="rId22" Type="http://schemas.openxmlformats.org/officeDocument/2006/relationships/image" Target="../media/image45.png"/><Relationship Id="rId23" Type="http://schemas.openxmlformats.org/officeDocument/2006/relationships/image" Target="../media/image27.png"/><Relationship Id="rId24" Type="http://schemas.openxmlformats.org/officeDocument/2006/relationships/image" Target="../media/image29.png"/><Relationship Id="rId25" Type="http://schemas.openxmlformats.org/officeDocument/2006/relationships/image" Target="../media/image28.png"/><Relationship Id="rId26" Type="http://schemas.openxmlformats.org/officeDocument/2006/relationships/image" Target="../media/image46.png"/><Relationship Id="rId27" Type="http://schemas.openxmlformats.org/officeDocument/2006/relationships/image" Target="../media/image30.png"/><Relationship Id="rId28" Type="http://schemas.openxmlformats.org/officeDocument/2006/relationships/image" Target="../media/image47.png"/><Relationship Id="rId29" Type="http://schemas.openxmlformats.org/officeDocument/2006/relationships/image" Target="../media/image48.png"/><Relationship Id="rId30" Type="http://schemas.openxmlformats.org/officeDocument/2006/relationships/image" Target="../media/image49.png"/><Relationship Id="rId10" Type="http://schemas.openxmlformats.org/officeDocument/2006/relationships/tags" Target="../tags/tag18.xml"/><Relationship Id="rId11" Type="http://schemas.openxmlformats.org/officeDocument/2006/relationships/tags" Target="../tags/tag19.xml"/><Relationship Id="rId12" Type="http://schemas.openxmlformats.org/officeDocument/2006/relationships/tags" Target="../tags/tag20.xml"/><Relationship Id="rId13" Type="http://schemas.openxmlformats.org/officeDocument/2006/relationships/tags" Target="../tags/tag21.xml"/><Relationship Id="rId14" Type="http://schemas.openxmlformats.org/officeDocument/2006/relationships/tags" Target="../tags/tag22.xml"/><Relationship Id="rId15" Type="http://schemas.openxmlformats.org/officeDocument/2006/relationships/tags" Target="../tags/tag23.xml"/><Relationship Id="rId16" Type="http://schemas.openxmlformats.org/officeDocument/2006/relationships/slideLayout" Target="../slideLayouts/slideLayout2.xml"/><Relationship Id="rId17" Type="http://schemas.openxmlformats.org/officeDocument/2006/relationships/notesSlide" Target="../notesSlides/notesSlide28.xml"/><Relationship Id="rId18" Type="http://schemas.openxmlformats.org/officeDocument/2006/relationships/image" Target="../media/image22.png"/><Relationship Id="rId19" Type="http://schemas.openxmlformats.org/officeDocument/2006/relationships/image" Target="../media/image23.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tags" Target="../tags/tag15.xml"/><Relationship Id="rId8" Type="http://schemas.openxmlformats.org/officeDocument/2006/relationships/tags" Target="../tags/tag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51.png"/><Relationship Id="rId1" Type="http://schemas.openxmlformats.org/officeDocument/2006/relationships/tags" Target="../tags/tag24.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slideLayout" Target="../slideLayouts/slideLayout2.xml"/><Relationship Id="rId6" Type="http://schemas.openxmlformats.org/officeDocument/2006/relationships/notesSlide" Target="../notesSlides/notesSlide31.xml"/><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_rels/slide34.xml.rels><?xml version="1.0" encoding="UTF-8" standalone="yes"?>
<Relationships xmlns="http://schemas.openxmlformats.org/package/2006/relationships"><Relationship Id="rId11" Type="http://schemas.openxmlformats.org/officeDocument/2006/relationships/image" Target="../media/image56.png"/><Relationship Id="rId12" Type="http://schemas.openxmlformats.org/officeDocument/2006/relationships/image" Target="../media/image57.png"/><Relationship Id="rId13" Type="http://schemas.openxmlformats.org/officeDocument/2006/relationships/image" Target="../media/image58.png"/><Relationship Id="rId14" Type="http://schemas.openxmlformats.org/officeDocument/2006/relationships/image" Target="../media/image59.png"/><Relationship Id="rId1" Type="http://schemas.openxmlformats.org/officeDocument/2006/relationships/tags" Target="../tags/tag29.xml"/><Relationship Id="rId2" Type="http://schemas.openxmlformats.org/officeDocument/2006/relationships/tags" Target="../tags/tag30.xml"/><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slideLayout" Target="../slideLayouts/slideLayout2.xml"/><Relationship Id="rId6" Type="http://schemas.openxmlformats.org/officeDocument/2006/relationships/notesSlide" Target="../notesSlides/notesSlide32.xml"/><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tags" Target="../tags/tag33.xml"/><Relationship Id="rId2" Type="http://schemas.openxmlformats.org/officeDocument/2006/relationships/tags" Target="../tags/tag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51.png"/><Relationship Id="rId6" Type="http://schemas.openxmlformats.org/officeDocument/2006/relationships/image" Target="../media/image14.png"/><Relationship Id="rId1" Type="http://schemas.openxmlformats.org/officeDocument/2006/relationships/tags" Target="../tags/tag35.xml"/><Relationship Id="rId2" Type="http://schemas.openxmlformats.org/officeDocument/2006/relationships/tags" Target="../tags/tag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tags" Target="../tags/tag37.xml"/><Relationship Id="rId2" Type="http://schemas.openxmlformats.org/officeDocument/2006/relationships/tags" Target="../tags/tag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64.png"/><Relationship Id="rId1" Type="http://schemas.openxmlformats.org/officeDocument/2006/relationships/tags" Target="../tags/tag39.x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tags" Target="../tags/tag40.xml"/><Relationship Id="rId2" Type="http://schemas.openxmlformats.org/officeDocument/2006/relationships/tags" Target="../tags/tag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3.xml"/><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1" Type="http://schemas.openxmlformats.org/officeDocument/2006/relationships/tags" Target="../tags/tag42.xml"/><Relationship Id="rId2" Type="http://schemas.openxmlformats.org/officeDocument/2006/relationships/tags" Target="../tags/tag4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4.xml"/><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4.png"/><Relationship Id="rId1" Type="http://schemas.openxmlformats.org/officeDocument/2006/relationships/tags" Target="../tags/tag44.xml"/><Relationship Id="rId2" Type="http://schemas.openxmlformats.org/officeDocument/2006/relationships/tags" Target="../tags/tag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image" Target="../media/image51.png"/><Relationship Id="rId1" Type="http://schemas.openxmlformats.org/officeDocument/2006/relationships/tags" Target="../tags/tag46.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51.png"/><Relationship Id="rId1" Type="http://schemas.openxmlformats.org/officeDocument/2006/relationships/tags" Target="../tags/tag47.x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3.xml"/><Relationship Id="rId5" Type="http://schemas.openxmlformats.org/officeDocument/2006/relationships/image" Target="../media/image78.png"/><Relationship Id="rId6" Type="http://schemas.openxmlformats.org/officeDocument/2006/relationships/image" Target="../media/image79.png"/><Relationship Id="rId1" Type="http://schemas.openxmlformats.org/officeDocument/2006/relationships/tags" Target="../tags/tag48.xml"/><Relationship Id="rId2" Type="http://schemas.openxmlformats.org/officeDocument/2006/relationships/tags" Target="../tags/tag4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152649" y="1745407"/>
            <a:ext cx="7848600" cy="2420519"/>
          </a:xfrm>
        </p:spPr>
        <p:txBody>
          <a:bodyPr/>
          <a:lstStyle/>
          <a:p>
            <a:r>
              <a:rPr lang="en-US" sz="6600" dirty="0" smtClean="0"/>
              <a:t>Register to vote at </a:t>
            </a:r>
            <a:br>
              <a:rPr lang="en-US" sz="6600" dirty="0" smtClean="0"/>
            </a:br>
            <a:r>
              <a:rPr lang="en-US" sz="6600" dirty="0" err="1" smtClean="0"/>
              <a:t>vote.org</a:t>
            </a:r>
            <a:endParaRPr lang="en-US" sz="6600" dirty="0"/>
          </a:p>
        </p:txBody>
      </p:sp>
      <p:sp>
        <p:nvSpPr>
          <p:cNvPr id="2" name="TextBox 1"/>
          <p:cNvSpPr txBox="1"/>
          <p:nvPr/>
        </p:nvSpPr>
        <p:spPr>
          <a:xfrm>
            <a:off x="1828799" y="609600"/>
            <a:ext cx="8496299" cy="553998"/>
          </a:xfrm>
          <a:prstGeom prst="rect">
            <a:avLst/>
          </a:prstGeom>
          <a:noFill/>
        </p:spPr>
        <p:txBody>
          <a:bodyPr wrap="square" rtlCol="0">
            <a:spAutoFit/>
          </a:bodyPr>
          <a:lstStyle/>
          <a:p>
            <a:pPr algn="ctr"/>
            <a:r>
              <a:rPr lang="en-US" sz="3000" b="1" dirty="0" smtClean="0">
                <a:solidFill>
                  <a:srgbClr val="FF0000"/>
                </a:solidFill>
              </a:rPr>
              <a:t>Today</a:t>
            </a:r>
            <a:r>
              <a:rPr lang="en-US" sz="3000" dirty="0" smtClean="0">
                <a:solidFill>
                  <a:srgbClr val="FF0000"/>
                </a:solidFill>
              </a:rPr>
              <a:t> is the deadline to register in Pennsylvania</a:t>
            </a:r>
            <a:endParaRPr lang="en-US" sz="3000" dirty="0"/>
          </a:p>
        </p:txBody>
      </p:sp>
      <p:sp>
        <p:nvSpPr>
          <p:cNvPr id="9" name="TextBox 8"/>
          <p:cNvSpPr txBox="1"/>
          <p:nvPr/>
        </p:nvSpPr>
        <p:spPr>
          <a:xfrm>
            <a:off x="628649" y="4747735"/>
            <a:ext cx="10896600" cy="1477328"/>
          </a:xfrm>
          <a:prstGeom prst="rect">
            <a:avLst/>
          </a:prstGeom>
          <a:noFill/>
        </p:spPr>
        <p:txBody>
          <a:bodyPr wrap="square" rtlCol="0">
            <a:spAutoFit/>
          </a:bodyPr>
          <a:lstStyle/>
          <a:p>
            <a:pPr algn="ctr"/>
            <a:r>
              <a:rPr lang="en-US" sz="3000" dirty="0" smtClean="0">
                <a:solidFill>
                  <a:srgbClr val="FF0000"/>
                </a:solidFill>
              </a:rPr>
              <a:t>Midterm 2 is on the same day as the midterm election (Nov 6). </a:t>
            </a:r>
          </a:p>
          <a:p>
            <a:pPr algn="ctr"/>
            <a:r>
              <a:rPr lang="en-US" sz="3000" dirty="0" smtClean="0">
                <a:solidFill>
                  <a:srgbClr val="FF0000"/>
                </a:solidFill>
              </a:rPr>
              <a:t>You’ll get extra </a:t>
            </a:r>
            <a:r>
              <a:rPr lang="en-US" sz="3000" dirty="0">
                <a:solidFill>
                  <a:srgbClr val="FF0000"/>
                </a:solidFill>
              </a:rPr>
              <a:t>credit on </a:t>
            </a:r>
            <a:r>
              <a:rPr lang="en-US" sz="3000" dirty="0" smtClean="0">
                <a:solidFill>
                  <a:srgbClr val="FF0000"/>
                </a:solidFill>
              </a:rPr>
              <a:t>if you bring your </a:t>
            </a:r>
            <a:r>
              <a:rPr lang="en-US" sz="3000" b="1" dirty="0" smtClean="0">
                <a:solidFill>
                  <a:srgbClr val="FF0000"/>
                </a:solidFill>
              </a:rPr>
              <a:t>I voted </a:t>
            </a:r>
            <a:r>
              <a:rPr lang="en-US" sz="3000" dirty="0" smtClean="0">
                <a:solidFill>
                  <a:srgbClr val="FF0000"/>
                </a:solidFill>
              </a:rPr>
              <a:t>sticker </a:t>
            </a:r>
          </a:p>
          <a:p>
            <a:pPr algn="ctr"/>
            <a:r>
              <a:rPr lang="en-US" sz="3000" dirty="0" smtClean="0">
                <a:solidFill>
                  <a:srgbClr val="FF0000"/>
                </a:solidFill>
              </a:rPr>
              <a:t>(or if you take a friend to the polls and bring their sticker).</a:t>
            </a:r>
            <a:endParaRPr lang="en-US" sz="3000" dirty="0"/>
          </a:p>
        </p:txBody>
      </p:sp>
    </p:spTree>
    <p:extLst>
      <p:ext uri="{BB962C8B-B14F-4D97-AF65-F5344CB8AC3E}">
        <p14:creationId xmlns:p14="http://schemas.microsoft.com/office/powerpoint/2010/main" val="2044940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smtClean="0">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Values of States</a:t>
            </a:r>
            <a:endParaRPr lang="en-US"/>
          </a:p>
        </p:txBody>
      </p:sp>
      <p:sp>
        <p:nvSpPr>
          <p:cNvPr id="3" name="Content Placeholder 2"/>
          <p:cNvSpPr>
            <a:spLocks noGrp="1"/>
          </p:cNvSpPr>
          <p:nvPr>
            <p:ph idx="1"/>
          </p:nvPr>
        </p:nvSpPr>
        <p:spPr/>
        <p:txBody>
          <a:bodyPr/>
          <a:lstStyle/>
          <a:p>
            <a:r>
              <a:rPr lang="en-US" sz="2800" smtClean="0"/>
              <a:t>Fundamental operation: compute the (</a:t>
            </a:r>
            <a:r>
              <a:rPr lang="en-US" sz="2800" err="1" smtClean="0"/>
              <a:t>expectimax</a:t>
            </a:r>
            <a:r>
              <a:rPr lang="en-US" sz="2800" smtClean="0"/>
              <a:t>) value of a state</a:t>
            </a:r>
          </a:p>
          <a:p>
            <a:pPr lvl="1"/>
            <a:r>
              <a:rPr lang="en-US" sz="2400" smtClean="0"/>
              <a:t>Expected utility under optimal action</a:t>
            </a:r>
          </a:p>
          <a:p>
            <a:pPr lvl="1"/>
            <a:r>
              <a:rPr lang="en-US" sz="2400" smtClean="0"/>
              <a:t>Average sum of (discounted) rewards</a:t>
            </a:r>
          </a:p>
          <a:p>
            <a:pPr lvl="1"/>
            <a:r>
              <a:rPr lang="en-US" sz="2400" smtClean="0"/>
              <a:t>This is just what </a:t>
            </a:r>
            <a:r>
              <a:rPr lang="en-US" sz="2400" err="1" smtClean="0"/>
              <a:t>expectimax</a:t>
            </a:r>
            <a:r>
              <a:rPr lang="en-US" sz="2400" smtClean="0"/>
              <a:t> computed!</a:t>
            </a:r>
          </a:p>
          <a:p>
            <a:pPr lvl="1"/>
            <a:endParaRPr lang="en-US" sz="2400" smtClean="0"/>
          </a:p>
          <a:p>
            <a:r>
              <a:rPr lang="en-US" sz="2800" smtClean="0"/>
              <a:t>Recursive definition of value:</a:t>
            </a:r>
            <a:endParaRPr lang="en-US" sz="2800"/>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17173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135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4283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Racing Search Tree</a:t>
            </a:r>
            <a:endParaRPr lang="en-US"/>
          </a:p>
        </p:txBody>
      </p:sp>
      <p:sp>
        <p:nvSpPr>
          <p:cNvPr id="358" name="Content Placeholder 357"/>
          <p:cNvSpPr>
            <a:spLocks noGrp="1"/>
          </p:cNvSpPr>
          <p:nvPr>
            <p:ph idx="1"/>
          </p:nvPr>
        </p:nvSpPr>
        <p:spPr>
          <a:xfrm>
            <a:off x="304800" y="1397001"/>
            <a:ext cx="4470400" cy="4729164"/>
          </a:xfrm>
        </p:spPr>
        <p:txBody>
          <a:bodyPr/>
          <a:lstStyle/>
          <a:p>
            <a:r>
              <a:rPr lang="en-US" sz="2400" smtClean="0"/>
              <a:t>We’re doing way too much work with </a:t>
            </a:r>
            <a:r>
              <a:rPr lang="en-US" sz="2400" err="1" smtClean="0"/>
              <a:t>expectimax</a:t>
            </a:r>
            <a:r>
              <a:rPr lang="en-US" sz="2400" smtClean="0"/>
              <a:t>!</a:t>
            </a:r>
          </a:p>
          <a:p>
            <a:pPr lvl="1"/>
            <a:endParaRPr lang="en-US" sz="2000" smtClean="0"/>
          </a:p>
          <a:p>
            <a:r>
              <a:rPr lang="en-US" sz="2400" smtClean="0"/>
              <a:t>Problem: States are repeated </a:t>
            </a:r>
          </a:p>
          <a:p>
            <a:pPr lvl="1"/>
            <a:r>
              <a:rPr lang="en-US" sz="2000" smtClean="0"/>
              <a:t>Idea: Only compute needed quantities once</a:t>
            </a:r>
          </a:p>
          <a:p>
            <a:pPr lvl="1"/>
            <a:endParaRPr lang="en-US" sz="2000" smtClean="0"/>
          </a:p>
          <a:p>
            <a:r>
              <a:rPr lang="en-US" sz="2400" smtClean="0"/>
              <a:t>Problem: Tree goes on forever</a:t>
            </a:r>
          </a:p>
          <a:p>
            <a:pPr lvl="1"/>
            <a:r>
              <a:rPr lang="en-US" sz="2000" smtClean="0"/>
              <a:t>Idea: Do a depth-limited computation, but with increasing depths until change is small</a:t>
            </a:r>
          </a:p>
          <a:p>
            <a:pPr lvl="1"/>
            <a:r>
              <a:rPr lang="en-US" sz="2000" smtClean="0"/>
              <a:t>Note: deep parts of the tree eventually don’t matter if </a:t>
            </a:r>
            <a:r>
              <a:rPr lang="el-GR" sz="2000" smtClean="0">
                <a:latin typeface="Times New Roman" pitchFamily="18" charset="0"/>
                <a:cs typeface="Times New Roman" pitchFamily="18" charset="0"/>
              </a:rPr>
              <a:t>γ</a:t>
            </a:r>
            <a:r>
              <a:rPr lang="en-US" sz="2000" smtClean="0"/>
              <a:t> &lt; 1</a:t>
            </a:r>
            <a:endParaRPr lang="en-US" sz="2000"/>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395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Time-Limited Values</a:t>
            </a:r>
            <a:endParaRPr lang="en-US"/>
          </a:p>
        </p:txBody>
      </p:sp>
      <p:sp>
        <p:nvSpPr>
          <p:cNvPr id="3" name="Content Placeholder 2"/>
          <p:cNvSpPr>
            <a:spLocks noGrp="1"/>
          </p:cNvSpPr>
          <p:nvPr>
            <p:ph idx="1"/>
          </p:nvPr>
        </p:nvSpPr>
        <p:spPr>
          <a:xfrm>
            <a:off x="406400" y="1397001"/>
            <a:ext cx="7823200" cy="4729164"/>
          </a:xfrm>
        </p:spPr>
        <p:txBody>
          <a:bodyPr/>
          <a:lstStyle/>
          <a:p>
            <a:r>
              <a:rPr lang="en-US" sz="2400" smtClean="0"/>
              <a:t>Key idea: time-limited values</a:t>
            </a:r>
          </a:p>
          <a:p>
            <a:pPr lvl="4"/>
            <a:endParaRPr lang="en-US" sz="1200" smtClean="0"/>
          </a:p>
          <a:p>
            <a:r>
              <a:rPr lang="en-US" sz="2400" smtClean="0"/>
              <a:t>Define </a:t>
            </a:r>
            <a:r>
              <a:rPr lang="en-US" sz="2400" err="1" smtClean="0"/>
              <a:t>V</a:t>
            </a:r>
            <a:r>
              <a:rPr lang="en-US" sz="2400" baseline="-25000" err="1" smtClean="0"/>
              <a:t>k</a:t>
            </a:r>
            <a:r>
              <a:rPr lang="en-US" sz="2400" smtClean="0"/>
              <a:t>(s) to be the optimal value of s if the game ends in k more time steps</a:t>
            </a:r>
          </a:p>
          <a:p>
            <a:pPr lvl="1"/>
            <a:r>
              <a:rPr lang="en-US" sz="2000" smtClean="0"/>
              <a:t>Equivalently, it’s what a depth-k </a:t>
            </a:r>
            <a:r>
              <a:rPr lang="en-US" sz="2000" err="1" smtClean="0"/>
              <a:t>expectimax</a:t>
            </a:r>
            <a:r>
              <a:rPr lang="en-US" sz="2000" smtClean="0"/>
              <a:t> would give from s</a:t>
            </a:r>
          </a:p>
          <a:p>
            <a:endParaRPr lang="en-US" sz="2400" smtClean="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71689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819005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255307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6152132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=3</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264917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458221"/>
            <a:ext cx="7391400" cy="1470025"/>
          </a:xfrm>
        </p:spPr>
        <p:txBody>
          <a:bodyPr/>
          <a:lstStyle/>
          <a:p>
            <a:r>
              <a:rPr lang="en-US"/>
              <a:t/>
            </a:r>
            <a:br>
              <a:rPr lang="en-US"/>
            </a:br>
            <a:r>
              <a:rPr lang="en-US"/>
              <a:t>Markov Decision Processes 2</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2133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924800" y="1320450"/>
            <a:ext cx="3719237" cy="4826700"/>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4488" y="1834876"/>
            <a:ext cx="5562600" cy="1200329"/>
          </a:xfrm>
          <a:prstGeom prst="rect">
            <a:avLst/>
          </a:prstGeom>
          <a:noFill/>
        </p:spPr>
        <p:txBody>
          <a:bodyPr wrap="square" rtlCol="0">
            <a:spAutoFit/>
          </a:bodyPr>
          <a:lstStyle/>
          <a:p>
            <a:pPr algn="ctr"/>
            <a:r>
              <a:rPr lang="en-US" sz="2400" dirty="0" smtClean="0">
                <a:solidFill>
                  <a:srgbClr val="FF0000"/>
                </a:solidFill>
              </a:rPr>
              <a:t>Read AIMA </a:t>
            </a:r>
            <a:r>
              <a:rPr lang="en-US" sz="2400" dirty="0" smtClean="0">
                <a:solidFill>
                  <a:srgbClr val="FF0000"/>
                </a:solidFill>
              </a:rPr>
              <a:t>17.1-17.3</a:t>
            </a:r>
          </a:p>
          <a:p>
            <a:pPr algn="ctr"/>
            <a:r>
              <a:rPr lang="en-US" sz="2400" dirty="0" smtClean="0">
                <a:solidFill>
                  <a:srgbClr val="FF0000"/>
                </a:solidFill>
              </a:rPr>
              <a:t>Also read </a:t>
            </a:r>
            <a:r>
              <a:rPr lang="en-US" sz="2400" dirty="0" smtClean="0">
                <a:solidFill>
                  <a:srgbClr val="FF0000"/>
                </a:solidFill>
              </a:rPr>
              <a:t>Sutton and Barton Chapter 3 (see link on course web site)</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191273"/>
            <a:ext cx="2794846" cy="3593886"/>
          </a:xfrm>
          <a:prstGeom prst="rect">
            <a:avLst/>
          </a:prstGeom>
          <a:ln>
            <a:solidFill>
              <a:schemeClr val="accent1"/>
            </a:solid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4507169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=4</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15286012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=5</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5082345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=6</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2116616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=7</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5061796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=8</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5788525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=9</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218002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5774909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=11</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7665201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=12</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5068241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a:t>
            </a:r>
            <a:r>
              <a:rPr lang="en-US" smtClean="0"/>
              <a:t>=100</a:t>
            </a:r>
            <a:endParaRPr lang="en-US"/>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smtClean="0">
                <a:latin typeface="Calibri"/>
                <a:cs typeface="Calibri"/>
              </a:rPr>
              <a:t>Noise = 0.2</a:t>
            </a:r>
          </a:p>
          <a:p>
            <a:r>
              <a:rPr lang="en-US" smtClean="0">
                <a:latin typeface="Calibri"/>
                <a:cs typeface="Calibri"/>
              </a:rPr>
              <a:t>Discount = 0.9</a:t>
            </a:r>
          </a:p>
          <a:p>
            <a:r>
              <a:rPr lang="en-US" smtClean="0">
                <a:latin typeface="Calibri"/>
                <a:cs typeface="Calibri"/>
              </a:rPr>
              <a:t>Living reward = 0</a:t>
            </a:r>
            <a:endParaRPr lang="en-US">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14730303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7388" y="762000"/>
            <a:ext cx="8634412" cy="5756274"/>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dirty="0"/>
              <a:t>Markov Decision Processes </a:t>
            </a:r>
            <a:r>
              <a:rPr lang="en-US" dirty="0" smtClean="0"/>
              <a:t>2</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19800"/>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a:t>
            </a:r>
            <a:r>
              <a:rPr lang="en-US" sz="2400" dirty="0" smtClean="0">
                <a:latin typeface="Calibri"/>
                <a:cs typeface="Calibri"/>
              </a:rPr>
              <a:t>courtesy </a:t>
            </a:r>
            <a:r>
              <a:rPr lang="en-US" sz="2400" dirty="0" smtClean="0">
                <a:latin typeface="Calibri"/>
                <a:cs typeface="Calibri"/>
              </a:rPr>
              <a:t>of Dan Klein and Pieter </a:t>
            </a:r>
            <a:r>
              <a:rPr lang="en-US" sz="2400" dirty="0" err="1" smtClean="0">
                <a:latin typeface="Calibri"/>
                <a:cs typeface="Calibri"/>
              </a:rPr>
              <a:t>Abbeel</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Computing Time-Limited Values</a:t>
            </a:r>
            <a:endParaRPr lang="en-US"/>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64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Value Iteration</a:t>
            </a:r>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623803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smtClean="0">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83912207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4398176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Example: Value Iteration</a:t>
            </a:r>
            <a:endParaRPr lang="en-US">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smtClean="0">
                <a:latin typeface="Calibri"/>
                <a:cs typeface="Calibri"/>
              </a:rPr>
              <a:t>Assume no discount!</a:t>
            </a:r>
            <a:endParaRPr lang="en-US" i="1">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213263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Calibri"/>
                <a:cs typeface="Calibri"/>
              </a:rPr>
              <a:t>Convergence*</a:t>
            </a:r>
            <a:endParaRPr lang="en-US">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smtClean="0">
                <a:latin typeface="Calibri"/>
                <a:cs typeface="Calibri"/>
              </a:rPr>
              <a:t>How do we know the </a:t>
            </a:r>
            <a:r>
              <a:rPr lang="en-US" sz="2000" err="1" smtClean="0">
                <a:latin typeface="Calibri"/>
                <a:cs typeface="Calibri"/>
              </a:rPr>
              <a:t>V</a:t>
            </a:r>
            <a:r>
              <a:rPr lang="en-US" sz="2000" baseline="-25000" err="1" smtClean="0">
                <a:latin typeface="Calibri"/>
                <a:cs typeface="Calibri"/>
              </a:rPr>
              <a:t>k</a:t>
            </a:r>
            <a:r>
              <a:rPr lang="en-US" sz="2000" smtClean="0">
                <a:latin typeface="Calibri"/>
                <a:cs typeface="Calibri"/>
              </a:rPr>
              <a:t> vectors are going to converge?</a:t>
            </a:r>
          </a:p>
          <a:p>
            <a:pPr lvl="1"/>
            <a:endParaRPr lang="en-US" sz="1600" smtClean="0">
              <a:latin typeface="Calibri"/>
              <a:cs typeface="Calibri"/>
            </a:endParaRPr>
          </a:p>
          <a:p>
            <a:r>
              <a:rPr lang="en-US" sz="2000" smtClean="0">
                <a:latin typeface="Calibri"/>
                <a:cs typeface="Calibri"/>
              </a:rPr>
              <a:t>Case 1: If the tree has maximum depth M, then V</a:t>
            </a:r>
            <a:r>
              <a:rPr lang="en-US" sz="2000" baseline="-25000" smtClean="0">
                <a:latin typeface="Calibri"/>
                <a:cs typeface="Calibri"/>
              </a:rPr>
              <a:t>M</a:t>
            </a:r>
            <a:r>
              <a:rPr lang="en-US" sz="2000" smtClean="0">
                <a:latin typeface="Calibri"/>
                <a:cs typeface="Calibri"/>
              </a:rPr>
              <a:t> holds the actual </a:t>
            </a:r>
            <a:r>
              <a:rPr lang="en-US" sz="2000" err="1" smtClean="0">
                <a:latin typeface="Calibri"/>
                <a:cs typeface="Calibri"/>
              </a:rPr>
              <a:t>untruncated</a:t>
            </a:r>
            <a:r>
              <a:rPr lang="en-US" sz="2000" smtClean="0">
                <a:latin typeface="Calibri"/>
                <a:cs typeface="Calibri"/>
              </a:rPr>
              <a:t> values</a:t>
            </a:r>
          </a:p>
          <a:p>
            <a:pPr lvl="1"/>
            <a:endParaRPr lang="en-US" sz="1600" smtClean="0">
              <a:latin typeface="Calibri"/>
              <a:cs typeface="Calibri"/>
            </a:endParaRPr>
          </a:p>
          <a:p>
            <a:r>
              <a:rPr lang="en-US" sz="2000" smtClean="0">
                <a:latin typeface="Calibri"/>
                <a:cs typeface="Calibri"/>
              </a:rPr>
              <a:t>Case 2: If the discount is less than 1</a:t>
            </a:r>
          </a:p>
          <a:p>
            <a:pPr lvl="1"/>
            <a:r>
              <a:rPr lang="en-US" sz="1800" smtClean="0">
                <a:latin typeface="Calibri"/>
                <a:cs typeface="Calibri"/>
              </a:rPr>
              <a:t>Sketch: For any state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can be viewed as depth k+1 </a:t>
            </a:r>
            <a:r>
              <a:rPr lang="en-US" sz="1800" err="1" smtClean="0">
                <a:latin typeface="Calibri"/>
                <a:cs typeface="Calibri"/>
              </a:rPr>
              <a:t>expectimax</a:t>
            </a:r>
            <a:r>
              <a:rPr lang="en-US" sz="1800" smtClean="0">
                <a:latin typeface="Calibri"/>
                <a:cs typeface="Calibri"/>
              </a:rPr>
              <a:t> results in nearly identical search trees</a:t>
            </a:r>
          </a:p>
          <a:p>
            <a:pPr lvl="1"/>
            <a:r>
              <a:rPr lang="en-US" sz="1800" smtClean="0">
                <a:latin typeface="Calibri"/>
                <a:cs typeface="Calibri"/>
              </a:rPr>
              <a:t>The difference is that on the bottom layer, V</a:t>
            </a:r>
            <a:r>
              <a:rPr lang="en-US" sz="1800" baseline="-25000" smtClean="0">
                <a:latin typeface="Calibri"/>
                <a:cs typeface="Calibri"/>
              </a:rPr>
              <a:t>k+1</a:t>
            </a:r>
            <a:r>
              <a:rPr lang="en-US" sz="1800" smtClean="0">
                <a:latin typeface="Calibri"/>
                <a:cs typeface="Calibri"/>
              </a:rPr>
              <a:t> has actual rewards while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has zeros</a:t>
            </a:r>
          </a:p>
          <a:p>
            <a:pPr lvl="1"/>
            <a:r>
              <a:rPr lang="en-US" sz="1800" smtClean="0">
                <a:latin typeface="Calibri"/>
                <a:cs typeface="Calibri"/>
              </a:rPr>
              <a:t>That last layer is at best all R</a:t>
            </a:r>
            <a:r>
              <a:rPr lang="en-US" sz="1800" baseline="-25000" smtClean="0">
                <a:latin typeface="Calibri"/>
                <a:cs typeface="Calibri"/>
              </a:rPr>
              <a:t>MAX</a:t>
            </a:r>
            <a:r>
              <a:rPr lang="en-US" sz="1800" smtClean="0">
                <a:latin typeface="Calibri"/>
                <a:cs typeface="Calibri"/>
              </a:rPr>
              <a:t> </a:t>
            </a:r>
          </a:p>
          <a:p>
            <a:pPr lvl="1"/>
            <a:r>
              <a:rPr lang="en-US" sz="1800" smtClean="0">
                <a:latin typeface="Calibri"/>
                <a:cs typeface="Calibri"/>
              </a:rPr>
              <a:t>It is at worst R</a:t>
            </a:r>
            <a:r>
              <a:rPr lang="en-US" sz="1800" baseline="-25000" smtClean="0">
                <a:latin typeface="Calibri"/>
                <a:cs typeface="Calibri"/>
              </a:rPr>
              <a:t>MIN</a:t>
            </a:r>
            <a:r>
              <a:rPr lang="en-US" sz="1800" smtClean="0">
                <a:latin typeface="Calibri"/>
                <a:cs typeface="Calibri"/>
              </a:rPr>
              <a:t> </a:t>
            </a:r>
          </a:p>
          <a:p>
            <a:pPr lvl="1"/>
            <a:r>
              <a:rPr lang="en-US" sz="1800" smtClean="0">
                <a:latin typeface="Calibri"/>
                <a:cs typeface="Calibri"/>
              </a:rPr>
              <a:t>But everything is discounted by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that far out</a:t>
            </a:r>
          </a:p>
          <a:p>
            <a:pPr lvl="1"/>
            <a:r>
              <a:rPr lang="en-US" sz="1800" smtClean="0">
                <a:latin typeface="Calibri"/>
                <a:cs typeface="Calibri"/>
              </a:rPr>
              <a:t>So </a:t>
            </a:r>
            <a:r>
              <a:rPr lang="en-US" sz="1800" err="1" smtClean="0">
                <a:latin typeface="Calibri"/>
                <a:cs typeface="Calibri"/>
              </a:rPr>
              <a:t>V</a:t>
            </a:r>
            <a:r>
              <a:rPr lang="en-US" sz="1800" baseline="-25000" err="1" smtClean="0">
                <a:latin typeface="Calibri"/>
                <a:cs typeface="Calibri"/>
              </a:rPr>
              <a:t>k</a:t>
            </a:r>
            <a:r>
              <a:rPr lang="en-US" sz="1800" smtClean="0">
                <a:latin typeface="Calibri"/>
                <a:cs typeface="Calibri"/>
              </a:rPr>
              <a:t> and V</a:t>
            </a:r>
            <a:r>
              <a:rPr lang="en-US" sz="1800" baseline="-25000" smtClean="0">
                <a:latin typeface="Calibri"/>
                <a:cs typeface="Calibri"/>
              </a:rPr>
              <a:t>k+1</a:t>
            </a:r>
            <a:r>
              <a:rPr lang="en-US" sz="1800" smtClean="0">
                <a:latin typeface="Calibri"/>
                <a:cs typeface="Calibri"/>
              </a:rPr>
              <a:t> are at most </a:t>
            </a:r>
            <a:r>
              <a:rPr lang="el-GR" sz="1800" smtClean="0">
                <a:latin typeface="Calibri"/>
                <a:cs typeface="Calibri"/>
              </a:rPr>
              <a:t>γ</a:t>
            </a:r>
            <a:r>
              <a:rPr lang="en-US" sz="1800" baseline="30000" smtClean="0">
                <a:latin typeface="Calibri"/>
                <a:cs typeface="Calibri"/>
              </a:rPr>
              <a:t>k</a:t>
            </a:r>
            <a:r>
              <a:rPr lang="en-US" sz="1800" smtClean="0">
                <a:latin typeface="Calibri"/>
                <a:cs typeface="Calibri"/>
              </a:rPr>
              <a:t> </a:t>
            </a:r>
            <a:r>
              <a:rPr lang="en-US" sz="1800" err="1" smtClean="0">
                <a:latin typeface="Calibri"/>
                <a:cs typeface="Calibri"/>
              </a:rPr>
              <a:t>max|R</a:t>
            </a:r>
            <a:r>
              <a:rPr lang="en-US" sz="1800" smtClean="0">
                <a:latin typeface="Calibri"/>
                <a:cs typeface="Calibri"/>
              </a:rPr>
              <a:t>| different</a:t>
            </a:r>
          </a:p>
          <a:p>
            <a:pPr lvl="1"/>
            <a:r>
              <a:rPr lang="en-US" sz="1800" smtClean="0">
                <a:latin typeface="Calibri"/>
                <a:cs typeface="Calibri"/>
              </a:rPr>
              <a:t>So as k increases, the values converge</a:t>
            </a:r>
            <a:endParaRPr lang="en-US" sz="180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21012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smtClean="0">
                <a:latin typeface="Calibri"/>
                <a:ea typeface="ＭＳ Ｐゴシック" pitchFamily="34" charset="-128"/>
                <a:cs typeface="Calibri"/>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800" dirty="0" smtClean="0">
                <a:latin typeface="Calibri"/>
                <a:ea typeface="ＭＳ Ｐゴシック" pitchFamily="34" charset="-128"/>
                <a:cs typeface="Calibri"/>
              </a:rPr>
              <a:t>Bellman equations </a:t>
            </a:r>
            <a:r>
              <a:rPr lang="en-US" sz="2800" dirty="0" smtClean="0">
                <a:solidFill>
                  <a:srgbClr val="C00000"/>
                </a:solidFill>
                <a:latin typeface="Calibri"/>
                <a:ea typeface="ＭＳ Ｐゴシック" pitchFamily="34" charset="-128"/>
                <a:cs typeface="Calibri"/>
              </a:rPr>
              <a:t>characterize</a:t>
            </a:r>
            <a:r>
              <a:rPr lang="en-US" sz="2800" dirty="0" smtClean="0">
                <a:latin typeface="Calibri"/>
                <a:ea typeface="ＭＳ Ｐゴシック" pitchFamily="34" charset="-128"/>
                <a:cs typeface="Calibri"/>
              </a:rPr>
              <a:t> the optimal values:</a:t>
            </a: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r>
              <a:rPr lang="en-US" sz="2800" dirty="0" smtClean="0">
                <a:latin typeface="Calibri"/>
                <a:ea typeface="ＭＳ Ｐゴシック" pitchFamily="34" charset="-128"/>
                <a:cs typeface="Calibri"/>
              </a:rPr>
              <a:t>Value iteration </a:t>
            </a:r>
            <a:r>
              <a:rPr lang="en-US" sz="2800" dirty="0" smtClean="0">
                <a:solidFill>
                  <a:srgbClr val="C00000"/>
                </a:solidFill>
                <a:latin typeface="Calibri"/>
                <a:ea typeface="ＭＳ Ｐゴシック" pitchFamily="34" charset="-128"/>
                <a:cs typeface="Calibri"/>
              </a:rPr>
              <a:t>computes</a:t>
            </a:r>
            <a:r>
              <a:rPr lang="en-US" sz="2800" dirty="0" smtClean="0">
                <a:latin typeface="Calibri"/>
                <a:ea typeface="ＭＳ Ｐゴシック" pitchFamily="34" charset="-128"/>
                <a:cs typeface="Calibri"/>
              </a:rPr>
              <a:t> them:</a:t>
            </a:r>
          </a:p>
          <a:p>
            <a:pPr>
              <a:lnSpc>
                <a:spcPct val="80000"/>
              </a:lnSpc>
            </a:pPr>
            <a:endParaRPr lang="en-US" sz="2800" dirty="0" smtClean="0">
              <a:latin typeface="Calibri"/>
              <a:ea typeface="ＭＳ Ｐゴシック" pitchFamily="34" charset="-128"/>
              <a:cs typeface="Calibri"/>
            </a:endParaRPr>
          </a:p>
          <a:p>
            <a:pPr lvl="1">
              <a:lnSpc>
                <a:spcPct val="80000"/>
              </a:lnSpc>
            </a:pPr>
            <a:endParaRPr lang="en-US" sz="2400" dirty="0" smtClean="0">
              <a:latin typeface="Calibri"/>
              <a:ea typeface="ＭＳ Ｐゴシック" pitchFamily="34" charset="-128"/>
              <a:cs typeface="Calibri"/>
            </a:endParaRPr>
          </a:p>
          <a:p>
            <a:pPr lvl="1">
              <a:lnSpc>
                <a:spcPct val="80000"/>
              </a:lnSpc>
            </a:pPr>
            <a:endParaRPr lang="en-US" sz="2400" dirty="0" smtClean="0">
              <a:latin typeface="Calibri"/>
              <a:ea typeface="ＭＳ Ｐゴシック" pitchFamily="34" charset="-128"/>
              <a:cs typeface="Calibri"/>
            </a:endParaRPr>
          </a:p>
          <a:p>
            <a:pPr lvl="1">
              <a:lnSpc>
                <a:spcPct val="80000"/>
              </a:lnSpc>
            </a:pPr>
            <a:endParaRPr lang="en-US" sz="2400" dirty="0" smtClean="0">
              <a:latin typeface="Calibri"/>
              <a:ea typeface="ＭＳ Ｐゴシック" pitchFamily="34" charset="-128"/>
              <a:cs typeface="Calibri"/>
            </a:endParaRPr>
          </a:p>
          <a:p>
            <a:pPr>
              <a:lnSpc>
                <a:spcPct val="80000"/>
              </a:lnSpc>
            </a:pPr>
            <a:r>
              <a:rPr lang="en-US" sz="2800" dirty="0" smtClean="0">
                <a:latin typeface="Calibri"/>
                <a:ea typeface="ＭＳ Ｐゴシック" pitchFamily="34" charset="-128"/>
                <a:cs typeface="Calibri"/>
              </a:rPr>
              <a:t>Value iteration is just a fixed point solution method</a:t>
            </a:r>
          </a:p>
          <a:p>
            <a:pPr lvl="1">
              <a:lnSpc>
                <a:spcPct val="80000"/>
              </a:lnSpc>
            </a:pPr>
            <a:r>
              <a:rPr lang="en-US" sz="2000" dirty="0" smtClean="0">
                <a:latin typeface="Calibri"/>
                <a:ea typeface="ＭＳ Ｐゴシック" pitchFamily="34" charset="-128"/>
                <a:cs typeface="Calibri"/>
              </a:rPr>
              <a:t>… though the </a:t>
            </a:r>
            <a:r>
              <a:rPr lang="en-US" sz="2000" dirty="0" err="1" smtClean="0">
                <a:latin typeface="Calibri"/>
                <a:ea typeface="ＭＳ Ｐゴシック" pitchFamily="34" charset="-128"/>
                <a:cs typeface="Calibri"/>
              </a:rPr>
              <a:t>V</a:t>
            </a:r>
            <a:r>
              <a:rPr lang="en-US" sz="2000" baseline="-25000" dirty="0" err="1" smtClean="0">
                <a:latin typeface="Calibri"/>
                <a:ea typeface="ＭＳ Ｐゴシック" pitchFamily="34" charset="-128"/>
                <a:cs typeface="Calibri"/>
              </a:rPr>
              <a:t>k</a:t>
            </a:r>
            <a:r>
              <a:rPr lang="en-US" sz="2000" dirty="0" smtClean="0">
                <a:latin typeface="Calibri"/>
                <a:ea typeface="ＭＳ Ｐゴシック" pitchFamily="34" charset="-128"/>
                <a:cs typeface="Calibri"/>
              </a:rPr>
              <a:t> vectors are also interpretable as time-limited values</a:t>
            </a:r>
          </a:p>
        </p:txBody>
      </p:sp>
      <p:pic>
        <p:nvPicPr>
          <p:cNvPr id="29" name="Picture 28" descr="txp_fig"/>
          <p:cNvPicPr>
            <a:picLocks noChangeAspect="1"/>
          </p:cNvPicPr>
          <p:nvPr>
            <p:custDataLst>
              <p:tags r:id="rId1"/>
            </p:custDataLst>
          </p:nvPr>
        </p:nvPicPr>
        <p:blipFill>
          <a:blip r:embed="rId5" cstate="print"/>
          <a:stretch>
            <a:fillRect/>
          </a:stretch>
        </p:blipFill>
        <p:spPr bwMode="auto">
          <a:xfrm>
            <a:off x="1371600" y="4343400"/>
            <a:ext cx="7266933" cy="690930"/>
          </a:xfrm>
          <a:prstGeom prst="rect">
            <a:avLst/>
          </a:prstGeom>
          <a:noFill/>
          <a:ln/>
          <a:effectLst/>
        </p:spPr>
      </p:pic>
      <p:grpSp>
        <p:nvGrpSpPr>
          <p:cNvPr id="2" name="Group 10"/>
          <p:cNvGrpSpPr>
            <a:grpSpLocks/>
          </p:cNvGrpSpPr>
          <p:nvPr/>
        </p:nvGrpSpPr>
        <p:grpSpPr bwMode="auto">
          <a:xfrm>
            <a:off x="9220200" y="1524000"/>
            <a:ext cx="2209800" cy="2427288"/>
            <a:chOff x="2400" y="1209"/>
            <a:chExt cx="1392" cy="1529"/>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3"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4"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2976" y="1209"/>
              <a:ext cx="624" cy="233"/>
            </a:xfrm>
            <a:prstGeom prst="rect">
              <a:avLst/>
            </a:prstGeom>
            <a:noFill/>
            <a:ln w="9525">
              <a:noFill/>
              <a:miter lim="800000"/>
              <a:headEnd/>
              <a:tailEnd/>
            </a:ln>
          </p:spPr>
          <p:txBody>
            <a:bodyPr wrap="square">
              <a:spAutoFit/>
            </a:bodyPr>
            <a:lstStyle/>
            <a:p>
              <a:pPr>
                <a:spcBef>
                  <a:spcPct val="50000"/>
                </a:spcBef>
              </a:pPr>
              <a:r>
                <a:rPr lang="en-US" dirty="0" smtClean="0">
                  <a:solidFill>
                    <a:srgbClr val="0000FF"/>
                  </a:solidFill>
                  <a:latin typeface="Calibri"/>
                  <a:cs typeface="Calibri"/>
                </a:rPr>
                <a:t>V(s)</a:t>
              </a:r>
              <a:endParaRPr lang="en-US" dirty="0">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Calibri"/>
                  <a:cs typeface="Calibri"/>
                </a:rPr>
                <a:t>s,a,s</a:t>
              </a:r>
              <a:r>
                <a:rPr lang="ja-JP" altLang="en-US">
                  <a:latin typeface="Calibri"/>
                  <a:cs typeface="Calibri"/>
                </a:rPr>
                <a:t>’</a:t>
              </a:r>
              <a:endParaRPr lang="en-US" dirty="0">
                <a:latin typeface="Calibri"/>
                <a:cs typeface="Calibri"/>
              </a:endParaRPr>
            </a:p>
          </p:txBody>
        </p:sp>
        <p:sp>
          <p:nvSpPr>
            <p:cNvPr id="18" name="Text Box 28"/>
            <p:cNvSpPr txBox="1">
              <a:spLocks noChangeArrowheads="1"/>
            </p:cNvSpPr>
            <p:nvPr/>
          </p:nvSpPr>
          <p:spPr bwMode="auto">
            <a:xfrm>
              <a:off x="2688" y="2505"/>
              <a:ext cx="667" cy="233"/>
            </a:xfrm>
            <a:prstGeom prst="rect">
              <a:avLst/>
            </a:prstGeom>
            <a:noFill/>
            <a:ln w="9525">
              <a:noFill/>
              <a:miter lim="800000"/>
              <a:headEnd/>
              <a:tailEnd/>
            </a:ln>
          </p:spPr>
          <p:txBody>
            <a:bodyPr wrap="square">
              <a:spAutoFit/>
            </a:bodyPr>
            <a:lstStyle/>
            <a:p>
              <a:pPr algn="r" rtl="1">
                <a:spcBef>
                  <a:spcPct val="50000"/>
                </a:spcBef>
              </a:pPr>
              <a:r>
                <a:rPr lang="en-US" dirty="0" smtClean="0">
                  <a:solidFill>
                    <a:srgbClr val="0000FF"/>
                  </a:solidFill>
                  <a:latin typeface="Calibri"/>
                  <a:cs typeface="Calibri"/>
                </a:rPr>
                <a:t>V(s’</a:t>
              </a:r>
              <a:r>
                <a:rPr lang="en-US" altLang="ja-JP" dirty="0" smtClean="0">
                  <a:solidFill>
                    <a:srgbClr val="0000FF"/>
                  </a:solidFill>
                  <a:latin typeface="Calibri"/>
                  <a:cs typeface="Calibri"/>
                </a:rPr>
                <a:t>)</a:t>
              </a:r>
              <a:endParaRPr lang="en-US" dirty="0">
                <a:solidFill>
                  <a:srgbClr val="0000FF"/>
                </a:solidFill>
                <a:latin typeface="Calibri"/>
                <a:cs typeface="Calibri"/>
              </a:endParaRPr>
            </a:p>
          </p:txBody>
        </p:sp>
      </p:grpSp>
      <p:sp>
        <p:nvSpPr>
          <p:cNvPr id="27" name="Isosceles Triangle 26"/>
          <p:cNvSpPr/>
          <p:nvPr/>
        </p:nvSpPr>
        <p:spPr>
          <a:xfrm>
            <a:off x="9601200" y="40386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28" name="Picture 27" descr="txp_fig"/>
          <p:cNvPicPr>
            <a:picLocks noChangeAspect="1"/>
          </p:cNvPicPr>
          <p:nvPr>
            <p:custDataLst>
              <p:tags r:id="rId2"/>
            </p:custDataLst>
          </p:nvPr>
        </p:nvPicPr>
        <p:blipFill>
          <a:blip r:embed="rId6" cstate="print"/>
          <a:stretch>
            <a:fillRect/>
          </a:stretch>
        </p:blipFill>
        <p:spPr bwMode="auto">
          <a:xfrm>
            <a:off x="1295243" y="2286000"/>
            <a:ext cx="6950388" cy="690805"/>
          </a:xfrm>
          <a:prstGeom prst="rect">
            <a:avLst/>
          </a:prstGeom>
          <a:noFill/>
          <a:ln/>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718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75718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5718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Convergence*</a:t>
            </a:r>
            <a:endParaRPr lang="en-US" dirty="0">
              <a:latin typeface="Calibri"/>
              <a:cs typeface="Calibri"/>
            </a:endParaRPr>
          </a:p>
        </p:txBody>
      </p:sp>
      <p:sp>
        <p:nvSpPr>
          <p:cNvPr id="3" name="Content Placeholder 2"/>
          <p:cNvSpPr>
            <a:spLocks noGrp="1"/>
          </p:cNvSpPr>
          <p:nvPr>
            <p:ph idx="1"/>
          </p:nvPr>
        </p:nvSpPr>
        <p:spPr>
          <a:xfrm>
            <a:off x="406400" y="1397001"/>
            <a:ext cx="6375400" cy="4729164"/>
          </a:xfrm>
        </p:spPr>
        <p:txBody>
          <a:bodyPr/>
          <a:lstStyle/>
          <a:p>
            <a:r>
              <a:rPr lang="en-US" sz="2000" dirty="0" smtClean="0">
                <a:latin typeface="Calibri"/>
                <a:cs typeface="Calibri"/>
              </a:rPr>
              <a:t>How do we know the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vectors are going to converge?</a:t>
            </a:r>
          </a:p>
          <a:p>
            <a:pPr lvl="1"/>
            <a:endParaRPr lang="en-US" sz="1600" dirty="0" smtClean="0">
              <a:latin typeface="Calibri"/>
              <a:cs typeface="Calibri"/>
            </a:endParaRPr>
          </a:p>
          <a:p>
            <a:r>
              <a:rPr lang="en-US" sz="2000" dirty="0" smtClean="0">
                <a:latin typeface="Calibri"/>
                <a:cs typeface="Calibri"/>
              </a:rPr>
              <a:t>Case 1: If the tree has maximum depth M, then V</a:t>
            </a:r>
            <a:r>
              <a:rPr lang="en-US" sz="2000" baseline="-25000" dirty="0" smtClean="0">
                <a:latin typeface="Calibri"/>
                <a:cs typeface="Calibri"/>
              </a:rPr>
              <a:t>M</a:t>
            </a:r>
            <a:r>
              <a:rPr lang="en-US" sz="2000" dirty="0" smtClean="0">
                <a:latin typeface="Calibri"/>
                <a:cs typeface="Calibri"/>
              </a:rPr>
              <a:t> holds the actual </a:t>
            </a:r>
            <a:r>
              <a:rPr lang="en-US" sz="2000" dirty="0" err="1" smtClean="0">
                <a:latin typeface="Calibri"/>
                <a:cs typeface="Calibri"/>
              </a:rPr>
              <a:t>untruncated</a:t>
            </a:r>
            <a:r>
              <a:rPr lang="en-US" sz="2000" dirty="0" smtClean="0">
                <a:latin typeface="Calibri"/>
                <a:cs typeface="Calibri"/>
              </a:rPr>
              <a:t> values</a:t>
            </a:r>
          </a:p>
          <a:p>
            <a:pPr lvl="1"/>
            <a:endParaRPr lang="en-US" sz="1600" dirty="0" smtClean="0">
              <a:latin typeface="Calibri"/>
              <a:cs typeface="Calibri"/>
            </a:endParaRPr>
          </a:p>
          <a:p>
            <a:r>
              <a:rPr lang="en-US" sz="2000" dirty="0" smtClean="0">
                <a:latin typeface="Calibri"/>
                <a:cs typeface="Calibri"/>
              </a:rPr>
              <a:t>Case 2: If the discount is less than 1</a:t>
            </a:r>
          </a:p>
          <a:p>
            <a:pPr lvl="1"/>
            <a:r>
              <a:rPr lang="en-US" sz="1800" dirty="0" smtClean="0">
                <a:latin typeface="Calibri"/>
                <a:cs typeface="Calibri"/>
              </a:rPr>
              <a:t>Sketch: For any state </a:t>
            </a:r>
            <a:r>
              <a:rPr lang="en-US" sz="1800" dirty="0" err="1" smtClean="0">
                <a:latin typeface="Calibri"/>
                <a:cs typeface="Calibri"/>
              </a:rPr>
              <a:t>V</a:t>
            </a:r>
            <a:r>
              <a:rPr lang="en-US" sz="1800" baseline="-25000" dirty="0" err="1" smtClean="0">
                <a:latin typeface="Calibri"/>
                <a:cs typeface="Calibri"/>
              </a:rPr>
              <a:t>k</a:t>
            </a:r>
            <a:r>
              <a:rPr lang="en-US" sz="1800" dirty="0" smtClean="0">
                <a:latin typeface="Calibri"/>
                <a:cs typeface="Calibri"/>
              </a:rPr>
              <a:t> and V</a:t>
            </a:r>
            <a:r>
              <a:rPr lang="en-US" sz="1800" baseline="-25000" dirty="0" smtClean="0">
                <a:latin typeface="Calibri"/>
                <a:cs typeface="Calibri"/>
              </a:rPr>
              <a:t>k+1</a:t>
            </a:r>
            <a:r>
              <a:rPr lang="en-US" sz="1800" dirty="0" smtClean="0">
                <a:latin typeface="Calibri"/>
                <a:cs typeface="Calibri"/>
              </a:rPr>
              <a:t> can be viewed as depth k+1 </a:t>
            </a:r>
            <a:r>
              <a:rPr lang="en-US" sz="1800" dirty="0" err="1" smtClean="0">
                <a:latin typeface="Calibri"/>
                <a:cs typeface="Calibri"/>
              </a:rPr>
              <a:t>expectimax</a:t>
            </a:r>
            <a:r>
              <a:rPr lang="en-US" sz="1800" dirty="0" smtClean="0">
                <a:latin typeface="Calibri"/>
                <a:cs typeface="Calibri"/>
              </a:rPr>
              <a:t> results in nearly identical search trees</a:t>
            </a:r>
          </a:p>
          <a:p>
            <a:pPr lvl="1"/>
            <a:r>
              <a:rPr lang="en-US" sz="1800" dirty="0" smtClean="0">
                <a:latin typeface="Calibri"/>
                <a:cs typeface="Calibri"/>
              </a:rPr>
              <a:t>The difference is that on the bottom layer, V</a:t>
            </a:r>
            <a:r>
              <a:rPr lang="en-US" sz="1800" baseline="-25000" dirty="0" smtClean="0">
                <a:latin typeface="Calibri"/>
                <a:cs typeface="Calibri"/>
              </a:rPr>
              <a:t>k+1</a:t>
            </a:r>
            <a:r>
              <a:rPr lang="en-US" sz="1800" dirty="0" smtClean="0">
                <a:latin typeface="Calibri"/>
                <a:cs typeface="Calibri"/>
              </a:rPr>
              <a:t> has actual rewards while </a:t>
            </a:r>
            <a:r>
              <a:rPr lang="en-US" sz="1800" dirty="0" err="1" smtClean="0">
                <a:latin typeface="Calibri"/>
                <a:cs typeface="Calibri"/>
              </a:rPr>
              <a:t>V</a:t>
            </a:r>
            <a:r>
              <a:rPr lang="en-US" sz="1800" baseline="-25000" dirty="0" err="1" smtClean="0">
                <a:latin typeface="Calibri"/>
                <a:cs typeface="Calibri"/>
              </a:rPr>
              <a:t>k</a:t>
            </a:r>
            <a:r>
              <a:rPr lang="en-US" sz="1800" dirty="0" smtClean="0">
                <a:latin typeface="Calibri"/>
                <a:cs typeface="Calibri"/>
              </a:rPr>
              <a:t> has zeros</a:t>
            </a:r>
          </a:p>
          <a:p>
            <a:pPr lvl="1"/>
            <a:r>
              <a:rPr lang="en-US" sz="1800" dirty="0" smtClean="0">
                <a:latin typeface="Calibri"/>
                <a:cs typeface="Calibri"/>
              </a:rPr>
              <a:t>That last layer is at best all R</a:t>
            </a:r>
            <a:r>
              <a:rPr lang="en-US" sz="1800" baseline="-25000" dirty="0" smtClean="0">
                <a:latin typeface="Calibri"/>
                <a:cs typeface="Calibri"/>
              </a:rPr>
              <a:t>MAX</a:t>
            </a:r>
            <a:r>
              <a:rPr lang="en-US" sz="1800" dirty="0" smtClean="0">
                <a:latin typeface="Calibri"/>
                <a:cs typeface="Calibri"/>
              </a:rPr>
              <a:t> </a:t>
            </a:r>
          </a:p>
          <a:p>
            <a:pPr lvl="1"/>
            <a:r>
              <a:rPr lang="en-US" sz="1800" dirty="0" smtClean="0">
                <a:latin typeface="Calibri"/>
                <a:cs typeface="Calibri"/>
              </a:rPr>
              <a:t>It is at worst R</a:t>
            </a:r>
            <a:r>
              <a:rPr lang="en-US" sz="1800" baseline="-25000" dirty="0" smtClean="0">
                <a:latin typeface="Calibri"/>
                <a:cs typeface="Calibri"/>
              </a:rPr>
              <a:t>MIN</a:t>
            </a:r>
            <a:r>
              <a:rPr lang="en-US" sz="1800" dirty="0" smtClean="0">
                <a:latin typeface="Calibri"/>
                <a:cs typeface="Calibri"/>
              </a:rPr>
              <a:t> </a:t>
            </a:r>
          </a:p>
          <a:p>
            <a:pPr lvl="1"/>
            <a:r>
              <a:rPr lang="en-US" sz="1800" dirty="0" smtClean="0">
                <a:latin typeface="Calibri"/>
                <a:cs typeface="Calibri"/>
              </a:rPr>
              <a:t>But everything is discounted by </a:t>
            </a:r>
            <a:r>
              <a:rPr lang="el-GR" sz="1800" dirty="0" smtClean="0">
                <a:latin typeface="Calibri"/>
                <a:cs typeface="Calibri"/>
              </a:rPr>
              <a:t>γ</a:t>
            </a:r>
            <a:r>
              <a:rPr lang="en-US" sz="1800" baseline="30000" dirty="0" smtClean="0">
                <a:latin typeface="Calibri"/>
                <a:cs typeface="Calibri"/>
              </a:rPr>
              <a:t>k</a:t>
            </a:r>
            <a:r>
              <a:rPr lang="en-US" sz="1800" dirty="0" smtClean="0">
                <a:latin typeface="Calibri"/>
                <a:cs typeface="Calibri"/>
              </a:rPr>
              <a:t> that far out</a:t>
            </a:r>
          </a:p>
          <a:p>
            <a:pPr lvl="1"/>
            <a:r>
              <a:rPr lang="en-US" sz="1800" dirty="0" smtClean="0">
                <a:latin typeface="Calibri"/>
                <a:cs typeface="Calibri"/>
              </a:rPr>
              <a:t>So </a:t>
            </a:r>
            <a:r>
              <a:rPr lang="en-US" sz="1800" dirty="0" err="1" smtClean="0">
                <a:latin typeface="Calibri"/>
                <a:cs typeface="Calibri"/>
              </a:rPr>
              <a:t>V</a:t>
            </a:r>
            <a:r>
              <a:rPr lang="en-US" sz="1800" baseline="-25000" dirty="0" err="1" smtClean="0">
                <a:latin typeface="Calibri"/>
                <a:cs typeface="Calibri"/>
              </a:rPr>
              <a:t>k</a:t>
            </a:r>
            <a:r>
              <a:rPr lang="en-US" sz="1800" dirty="0" smtClean="0">
                <a:latin typeface="Calibri"/>
                <a:cs typeface="Calibri"/>
              </a:rPr>
              <a:t> and V</a:t>
            </a:r>
            <a:r>
              <a:rPr lang="en-US" sz="1800" baseline="-25000" dirty="0" smtClean="0">
                <a:latin typeface="Calibri"/>
                <a:cs typeface="Calibri"/>
              </a:rPr>
              <a:t>k+1</a:t>
            </a:r>
            <a:r>
              <a:rPr lang="en-US" sz="1800" dirty="0" smtClean="0">
                <a:latin typeface="Calibri"/>
                <a:cs typeface="Calibri"/>
              </a:rPr>
              <a:t> are at most </a:t>
            </a:r>
            <a:r>
              <a:rPr lang="el-GR" sz="1800" dirty="0" smtClean="0">
                <a:latin typeface="Calibri"/>
                <a:cs typeface="Calibri"/>
              </a:rPr>
              <a:t>γ</a:t>
            </a:r>
            <a:r>
              <a:rPr lang="en-US" sz="1800" baseline="30000" dirty="0" smtClean="0">
                <a:latin typeface="Calibri"/>
                <a:cs typeface="Calibri"/>
              </a:rPr>
              <a:t>k</a:t>
            </a:r>
            <a:r>
              <a:rPr lang="en-US" sz="1800" dirty="0" smtClean="0">
                <a:latin typeface="Calibri"/>
                <a:cs typeface="Calibri"/>
              </a:rPr>
              <a:t> </a:t>
            </a:r>
            <a:r>
              <a:rPr lang="en-US" sz="1800" dirty="0" err="1" smtClean="0">
                <a:latin typeface="Calibri"/>
                <a:cs typeface="Calibri"/>
              </a:rPr>
              <a:t>max|R</a:t>
            </a:r>
            <a:r>
              <a:rPr lang="en-US" sz="1800" dirty="0" smtClean="0">
                <a:latin typeface="Calibri"/>
                <a:cs typeface="Calibri"/>
              </a:rPr>
              <a:t>| different</a:t>
            </a:r>
          </a:p>
          <a:p>
            <a:pPr lvl="1"/>
            <a:r>
              <a:rPr lang="en-US" sz="1800" dirty="0" smtClean="0">
                <a:latin typeface="Calibri"/>
                <a:cs typeface="Calibri"/>
              </a:rPr>
              <a:t>So as k increases, the values converge</a:t>
            </a:r>
            <a:endParaRPr lang="en-US" sz="1800" dirty="0">
              <a:latin typeface="Calibri"/>
              <a:cs typeface="Calibri"/>
            </a:endParaRP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4"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27966869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6990735" y="137160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1493838"/>
            <a:ext cx="64770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A maze-like problem</a:t>
            </a:r>
          </a:p>
          <a:p>
            <a:pPr marL="800100" lvl="1" indent="-342900" eaLnBrk="0" hangingPunct="0">
              <a:spcBef>
                <a:spcPct val="20000"/>
              </a:spcBef>
              <a:buFont typeface="Wingdings" pitchFamily="2" charset="2"/>
              <a:buChar char="§"/>
            </a:pPr>
            <a:r>
              <a:rPr lang="en-US" dirty="0" smtClean="0">
                <a:latin typeface="Calibri" pitchFamily="34" charset="0"/>
              </a:rPr>
              <a:t>The </a:t>
            </a:r>
            <a:r>
              <a:rPr lang="en-US" dirty="0">
                <a:latin typeface="Calibri" pitchFamily="34" charset="0"/>
              </a:rPr>
              <a:t>agent lives in a grid</a:t>
            </a:r>
          </a:p>
          <a:p>
            <a:pPr marL="800100" lvl="1" indent="-342900" eaLnBrk="0" hangingPunct="0">
              <a:spcBef>
                <a:spcPct val="20000"/>
              </a:spcBef>
              <a:buFont typeface="Wingdings" pitchFamily="2" charset="2"/>
              <a:buChar char="§"/>
            </a:pPr>
            <a:r>
              <a:rPr lang="en-US" dirty="0">
                <a:latin typeface="Calibri" pitchFamily="34" charset="0"/>
              </a:rPr>
              <a:t>Walls block the </a:t>
            </a:r>
            <a:r>
              <a:rPr lang="en-US" dirty="0" smtClean="0">
                <a:latin typeface="Calibri" pitchFamily="34" charset="0"/>
              </a:rPr>
              <a:t>agent’</a:t>
            </a:r>
            <a:r>
              <a:rPr lang="en-US" altLang="ja-JP" dirty="0" smtClean="0">
                <a:latin typeface="Calibri" pitchFamily="34" charset="0"/>
              </a:rPr>
              <a:t>s path</a:t>
            </a:r>
          </a:p>
          <a:p>
            <a:pPr marL="800100" lvl="1" indent="-342900" eaLnBrk="0" hangingPunct="0">
              <a:spcBef>
                <a:spcPct val="20000"/>
              </a:spcBef>
              <a:buFont typeface="Wingdings" pitchFamily="2" charset="2"/>
              <a:buChar char="§"/>
            </a:pPr>
            <a:endParaRPr lang="en-US" altLang="ja-JP" sz="600" dirty="0">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Noisy movement: </a:t>
            </a:r>
            <a:r>
              <a:rPr lang="en-US" altLang="ja-JP" sz="2000" dirty="0" smtClean="0">
                <a:solidFill>
                  <a:schemeClr val="accent2"/>
                </a:solidFill>
                <a:latin typeface="Calibri" pitchFamily="34" charset="0"/>
              </a:rPr>
              <a:t>actions do </a:t>
            </a:r>
            <a:r>
              <a:rPr lang="en-US" altLang="ja-JP" sz="2000" dirty="0">
                <a:solidFill>
                  <a:schemeClr val="accent2"/>
                </a:solidFill>
                <a:latin typeface="Calibri" pitchFamily="34" charset="0"/>
              </a:rPr>
              <a:t>not always go as </a:t>
            </a:r>
            <a:r>
              <a:rPr lang="en-US" altLang="ja-JP" sz="2000" dirty="0" smtClean="0">
                <a:solidFill>
                  <a:schemeClr val="accent2"/>
                </a:solidFill>
                <a:latin typeface="Calibri" pitchFamily="34" charset="0"/>
              </a:rPr>
              <a:t>planned</a:t>
            </a:r>
            <a:endParaRPr lang="en-US" altLang="ja-JP" sz="2000" dirty="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r>
              <a:rPr lang="en-US" dirty="0">
                <a:latin typeface="Calibri" pitchFamily="34" charset="0"/>
              </a:rPr>
              <a:t>80% of the time, the action North takes the agent North </a:t>
            </a:r>
            <a:endParaRPr lang="en-US" dirty="0" smtClean="0">
              <a:latin typeface="Calibri" pitchFamily="34" charset="0"/>
            </a:endParaRPr>
          </a:p>
          <a:p>
            <a:pPr marL="800100" lvl="1" indent="-342900" eaLnBrk="0" hangingPunct="0">
              <a:spcBef>
                <a:spcPct val="20000"/>
              </a:spcBef>
              <a:buClr>
                <a:schemeClr val="accent2"/>
              </a:buClr>
              <a:buFont typeface="Wingdings" pitchFamily="2" charset="2"/>
              <a:buChar char="§"/>
            </a:pPr>
            <a:r>
              <a:rPr lang="en-US" dirty="0" smtClean="0">
                <a:latin typeface="Calibri" pitchFamily="34" charset="0"/>
              </a:rPr>
              <a:t>10% of the time, North takes the agent West; 10% East</a:t>
            </a:r>
          </a:p>
          <a:p>
            <a:pPr marL="800100" lvl="1" indent="-342900" eaLnBrk="0" hangingPunct="0">
              <a:spcBef>
                <a:spcPct val="20000"/>
              </a:spcBef>
              <a:buClr>
                <a:schemeClr val="accent2"/>
              </a:buClr>
              <a:buFont typeface="Wingdings" pitchFamily="2" charset="2"/>
              <a:buChar char="§"/>
            </a:pPr>
            <a:r>
              <a:rPr lang="en-US" dirty="0" smtClean="0">
                <a:latin typeface="Calibri" pitchFamily="34" charset="0"/>
              </a:rPr>
              <a:t>If </a:t>
            </a:r>
            <a:r>
              <a:rPr lang="en-US" dirty="0">
                <a:latin typeface="Calibri" pitchFamily="34" charset="0"/>
              </a:rPr>
              <a:t>there is a wall in the direction the agent would have been taken, the agent stays </a:t>
            </a:r>
            <a:r>
              <a:rPr lang="en-US" dirty="0" smtClean="0">
                <a:latin typeface="Calibri" pitchFamily="34" charset="0"/>
              </a:rPr>
              <a:t>put</a:t>
            </a:r>
          </a:p>
          <a:p>
            <a:pPr marL="800100" lvl="1" indent="-342900" eaLnBrk="0" hangingPunct="0">
              <a:spcBef>
                <a:spcPct val="20000"/>
              </a:spcBef>
              <a:buClr>
                <a:schemeClr val="accent2"/>
              </a:buClr>
              <a:buFont typeface="Wingdings" pitchFamily="2" charset="2"/>
              <a:buChar char="§"/>
            </a:pPr>
            <a:endParaRPr lang="en-US" sz="600" dirty="0">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dirty="0" smtClean="0">
                <a:latin typeface="Calibri" pitchFamily="34" charset="0"/>
              </a:rPr>
              <a:t>Small </a:t>
            </a:r>
            <a:r>
              <a:rPr lang="en-US" altLang="ja-JP" dirty="0" smtClean="0">
                <a:latin typeface="Calibri" pitchFamily="34" charset="0"/>
              </a:rPr>
              <a:t>“living” </a:t>
            </a:r>
            <a:r>
              <a:rPr lang="en-US" altLang="ja-JP" dirty="0">
                <a:latin typeface="Calibri" pitchFamily="34" charset="0"/>
              </a:rPr>
              <a:t>reward each step (can be negative)</a:t>
            </a:r>
          </a:p>
          <a:p>
            <a:pPr marL="800100" lvl="1" indent="-342900" eaLnBrk="0" hangingPunct="0">
              <a:spcBef>
                <a:spcPct val="20000"/>
              </a:spcBef>
              <a:buFont typeface="Wingdings" pitchFamily="2" charset="2"/>
              <a:buChar char="§"/>
            </a:pPr>
            <a:r>
              <a:rPr lang="en-US" dirty="0">
                <a:latin typeface="Calibri" pitchFamily="34" charset="0"/>
              </a:rPr>
              <a:t>Big rewards come at the </a:t>
            </a:r>
            <a:r>
              <a:rPr lang="en-US" dirty="0" smtClean="0">
                <a:latin typeface="Calibri" pitchFamily="34" charset="0"/>
              </a:rPr>
              <a:t>end (good or bad)</a:t>
            </a:r>
          </a:p>
          <a:p>
            <a:pPr marL="800100" lvl="1" indent="-342900" eaLnBrk="0" hangingPunct="0">
              <a:spcBef>
                <a:spcPct val="20000"/>
              </a:spcBef>
              <a:buFont typeface="Wingdings" pitchFamily="2" charset="2"/>
              <a:buChar char="§"/>
            </a:pPr>
            <a:endParaRPr lang="en-US" sz="600" dirty="0">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a:solidFill>
                  <a:schemeClr val="accent2"/>
                </a:solidFill>
                <a:latin typeface="Calibri" pitchFamily="34" charset="0"/>
              </a:rPr>
              <a:t>Goal: maximize sum of </a:t>
            </a:r>
            <a:r>
              <a:rPr lang="en-US" sz="2000" dirty="0" smtClean="0">
                <a:solidFill>
                  <a:schemeClr val="accent2"/>
                </a:solidFill>
                <a:latin typeface="Calibri" pitchFamily="34" charset="0"/>
              </a:rPr>
              <a:t>(discounted) rewards</a:t>
            </a:r>
            <a:endParaRPr lang="en-US" sz="2000" dirty="0">
              <a:solidFill>
                <a:schemeClr val="accent2"/>
              </a:solidFill>
              <a:latin typeface="Calibri" pitchFamily="34" charset="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43135" y="137329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210800" y="389654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067801" y="388620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677400" y="289560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471422" y="3581400"/>
            <a:ext cx="815578" cy="7620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Recap: MDPs</a:t>
            </a:r>
          </a:p>
        </p:txBody>
      </p:sp>
      <p:sp>
        <p:nvSpPr>
          <p:cNvPr id="7171" name="Rectangle 3"/>
          <p:cNvSpPr>
            <a:spLocks noGrp="1" noChangeArrowheads="1"/>
          </p:cNvSpPr>
          <p:nvPr>
            <p:ph idx="1"/>
          </p:nvPr>
        </p:nvSpPr>
        <p:spPr/>
        <p:txBody>
          <a:bodyPr/>
          <a:lstStyle/>
          <a:p>
            <a:pPr>
              <a:lnSpc>
                <a:spcPct val="80000"/>
              </a:lnSpc>
            </a:pPr>
            <a:r>
              <a:rPr lang="en-US" sz="2800" dirty="0" smtClean="0"/>
              <a:t>Markov decision processes:</a:t>
            </a:r>
          </a:p>
          <a:p>
            <a:pPr lvl="1">
              <a:lnSpc>
                <a:spcPct val="80000"/>
              </a:lnSpc>
            </a:pPr>
            <a:r>
              <a:rPr lang="en-US" sz="2400" dirty="0" smtClean="0"/>
              <a:t>States S</a:t>
            </a:r>
          </a:p>
          <a:p>
            <a:pPr lvl="1">
              <a:lnSpc>
                <a:spcPct val="80000"/>
              </a:lnSpc>
            </a:pPr>
            <a:r>
              <a:rPr lang="en-US" sz="2400" dirty="0" smtClean="0"/>
              <a:t>Actions A</a:t>
            </a:r>
          </a:p>
          <a:p>
            <a:pPr lvl="1">
              <a:lnSpc>
                <a:spcPct val="80000"/>
              </a:lnSpc>
            </a:pPr>
            <a:r>
              <a:rPr lang="en-US" sz="2400" dirty="0" smtClean="0"/>
              <a:t>Transitions P(</a:t>
            </a:r>
            <a:r>
              <a:rPr lang="en-US" sz="2400" dirty="0" err="1" smtClean="0"/>
              <a:t>s’|s,a</a:t>
            </a:r>
            <a:r>
              <a:rPr lang="en-US" sz="2400" dirty="0" smtClean="0"/>
              <a:t>) (or T(</a:t>
            </a:r>
            <a:r>
              <a:rPr lang="en-US" sz="2400" dirty="0" err="1" smtClean="0"/>
              <a:t>s,a,s</a:t>
            </a:r>
            <a:r>
              <a:rPr lang="en-US" sz="2400" dirty="0" smtClean="0"/>
              <a:t>’))</a:t>
            </a:r>
          </a:p>
          <a:p>
            <a:pPr lvl="1">
              <a:lnSpc>
                <a:spcPct val="80000"/>
              </a:lnSpc>
            </a:pPr>
            <a:r>
              <a:rPr lang="en-US" sz="2400" dirty="0" smtClean="0"/>
              <a:t>Rewards R(</a:t>
            </a:r>
            <a:r>
              <a:rPr lang="en-US" sz="2400" dirty="0" err="1" smtClean="0"/>
              <a:t>s,a,s</a:t>
            </a:r>
            <a:r>
              <a:rPr lang="en-US" sz="2400" dirty="0" smtClean="0"/>
              <a:t>’) (and discount </a:t>
            </a:r>
            <a:r>
              <a:rPr lang="en-US" sz="2400" dirty="0" smtClean="0">
                <a:sym typeface="Symbol" pitchFamily="18" charset="2"/>
              </a:rPr>
              <a:t></a:t>
            </a:r>
            <a:r>
              <a:rPr lang="en-US" sz="2400" dirty="0" smtClean="0"/>
              <a:t>)</a:t>
            </a:r>
          </a:p>
          <a:p>
            <a:pPr lvl="1">
              <a:lnSpc>
                <a:spcPct val="80000"/>
              </a:lnSpc>
            </a:pPr>
            <a:r>
              <a:rPr lang="en-US" sz="2400" dirty="0" smtClean="0"/>
              <a:t>Start state s</a:t>
            </a:r>
            <a:r>
              <a:rPr lang="en-US" sz="2400" baseline="-25000" dirty="0" smtClean="0"/>
              <a:t>0</a:t>
            </a:r>
          </a:p>
          <a:p>
            <a:pPr lvl="1">
              <a:lnSpc>
                <a:spcPct val="80000"/>
              </a:lnSpc>
            </a:pPr>
            <a:endParaRPr lang="en-US" sz="2400" baseline="-25000" dirty="0" smtClean="0"/>
          </a:p>
          <a:p>
            <a:pPr lvl="1">
              <a:lnSpc>
                <a:spcPct val="80000"/>
              </a:lnSpc>
            </a:pPr>
            <a:endParaRPr lang="en-US" sz="2400" baseline="-25000" dirty="0" smtClean="0"/>
          </a:p>
          <a:p>
            <a:pPr>
              <a:lnSpc>
                <a:spcPct val="80000"/>
              </a:lnSpc>
            </a:pPr>
            <a:r>
              <a:rPr lang="en-US" sz="2800" dirty="0" smtClean="0"/>
              <a:t>Quantities:</a:t>
            </a:r>
          </a:p>
          <a:p>
            <a:pPr lvl="1">
              <a:lnSpc>
                <a:spcPct val="80000"/>
              </a:lnSpc>
            </a:pPr>
            <a:r>
              <a:rPr lang="en-US" sz="2400" dirty="0" smtClean="0"/>
              <a:t>Policy = map of states to actions</a:t>
            </a:r>
          </a:p>
          <a:p>
            <a:pPr lvl="1">
              <a:lnSpc>
                <a:spcPct val="80000"/>
              </a:lnSpc>
            </a:pPr>
            <a:r>
              <a:rPr lang="en-US" sz="2400" dirty="0" smtClean="0"/>
              <a:t>Utility = sum of discounted rewards</a:t>
            </a:r>
          </a:p>
          <a:p>
            <a:pPr lvl="1">
              <a:lnSpc>
                <a:spcPct val="80000"/>
              </a:lnSpc>
            </a:pPr>
            <a:r>
              <a:rPr lang="en-US" sz="2400" dirty="0" smtClean="0"/>
              <a:t>Values = </a:t>
            </a:r>
            <a:r>
              <a:rPr lang="en-US" sz="2400" b="1" dirty="0" smtClean="0"/>
              <a:t>expected</a:t>
            </a:r>
            <a:r>
              <a:rPr lang="en-US" sz="2400" dirty="0" smtClean="0"/>
              <a:t> future utility from a state (max node</a:t>
            </a:r>
            <a:r>
              <a:rPr lang="en-US" sz="2400" dirty="0" smtClean="0"/>
              <a:t>).  Think </a:t>
            </a:r>
            <a:r>
              <a:rPr lang="en-US" sz="2400" dirty="0" err="1" smtClean="0"/>
              <a:t>expectimax</a:t>
            </a:r>
            <a:r>
              <a:rPr lang="en-US" sz="2400" dirty="0" smtClean="0"/>
              <a:t>.</a:t>
            </a:r>
            <a:endParaRPr lang="en-US" sz="2400" dirty="0" smtClean="0"/>
          </a:p>
          <a:p>
            <a:pPr lvl="1">
              <a:lnSpc>
                <a:spcPct val="80000"/>
              </a:lnSpc>
            </a:pPr>
            <a:r>
              <a:rPr lang="en-US" sz="2400" dirty="0" smtClean="0"/>
              <a:t>Q-Values = </a:t>
            </a:r>
            <a:r>
              <a:rPr lang="en-US" sz="2400" b="1" dirty="0" smtClean="0"/>
              <a:t>expected</a:t>
            </a:r>
            <a:r>
              <a:rPr lang="en-US" sz="2400" dirty="0" smtClean="0"/>
              <a:t> future utility from a q-state (chance node</a:t>
            </a:r>
            <a:r>
              <a:rPr lang="en-US" sz="2400" dirty="0" smtClean="0"/>
              <a:t>).  </a:t>
            </a:r>
            <a:endParaRPr lang="en-US" sz="2400" dirty="0" smtClean="0"/>
          </a:p>
          <a:p>
            <a:pPr lvl="1">
              <a:lnSpc>
                <a:spcPct val="80000"/>
              </a:lnSpc>
            </a:pPr>
            <a:endParaRPr lang="en-US" sz="2400" baseline="-25000" dirty="0" smtClean="0"/>
          </a:p>
          <a:p>
            <a:pPr lvl="1">
              <a:lnSpc>
                <a:spcPct val="80000"/>
              </a:lnSpc>
            </a:pPr>
            <a:endParaRPr lang="en-US" sz="2400" dirty="0" smtClean="0"/>
          </a:p>
        </p:txBody>
      </p:sp>
      <p:grpSp>
        <p:nvGrpSpPr>
          <p:cNvPr id="25" name="Group 4"/>
          <p:cNvGrpSpPr>
            <a:grpSpLocks/>
          </p:cNvGrpSpPr>
          <p:nvPr/>
        </p:nvGrpSpPr>
        <p:grpSpPr bwMode="auto">
          <a:xfrm>
            <a:off x="8001000" y="1600200"/>
            <a:ext cx="3048000" cy="2754586"/>
            <a:chOff x="2400" y="1401"/>
            <a:chExt cx="1392" cy="1258"/>
          </a:xfrm>
        </p:grpSpPr>
        <p:sp>
          <p:nvSpPr>
            <p:cNvPr id="2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7" name="Group 6"/>
            <p:cNvGrpSpPr>
              <a:grpSpLocks/>
            </p:cNvGrpSpPr>
            <p:nvPr/>
          </p:nvGrpSpPr>
          <p:grpSpPr bwMode="auto">
            <a:xfrm>
              <a:off x="2529" y="1617"/>
              <a:ext cx="1263" cy="361"/>
              <a:chOff x="1584" y="1680"/>
              <a:chExt cx="2352" cy="336"/>
            </a:xfrm>
          </p:grpSpPr>
          <p:sp>
            <p:nvSpPr>
              <p:cNvPr id="40"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1"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3"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9" name="Group 12"/>
            <p:cNvGrpSpPr>
              <a:grpSpLocks/>
            </p:cNvGrpSpPr>
            <p:nvPr/>
          </p:nvGrpSpPr>
          <p:grpSpPr bwMode="auto">
            <a:xfrm>
              <a:off x="2400" y="2107"/>
              <a:ext cx="1057" cy="386"/>
              <a:chOff x="1536" y="2400"/>
              <a:chExt cx="1584" cy="624"/>
            </a:xfrm>
          </p:grpSpPr>
          <p:sp>
            <p:nvSpPr>
              <p:cNvPr id="3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0"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35253598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42568041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38166611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30993016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2073991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29907499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7029127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28017994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67773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3734677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Quantities</a:t>
            </a:r>
            <a:endParaRPr lang="en-US" dirty="0"/>
          </a:p>
        </p:txBody>
      </p:sp>
      <p:sp>
        <p:nvSpPr>
          <p:cNvPr id="4" name="Rectangle 3"/>
          <p:cNvSpPr txBox="1">
            <a:spLocks noChangeArrowheads="1"/>
          </p:cNvSpPr>
          <p:nvPr/>
        </p:nvSpPr>
        <p:spPr bwMode="auto">
          <a:xfrm>
            <a:off x="457200" y="11430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dirty="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dirty="0" smtClean="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dirty="0" smtClean="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dirty="0" smtClean="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dirty="0" smtClean="0">
                <a:ln>
                  <a:noFill/>
                </a:ln>
                <a:effectLst/>
                <a:uLnTx/>
                <a:uFillTx/>
                <a:latin typeface="Calibri" pitchFamily="34" charset="0"/>
              </a:rPr>
              <a:t>V</a:t>
            </a:r>
            <a:r>
              <a:rPr kumimoji="0" lang="en-US" sz="2800" b="0" i="0" u="none" strike="noStrike" kern="0" cap="none" spc="0" normalizeH="0" baseline="30000" noProof="0" dirty="0" smtClean="0">
                <a:ln>
                  <a:noFill/>
                </a:ln>
                <a:effectLst/>
                <a:uLnTx/>
                <a:uFillTx/>
                <a:latin typeface="Calibri" pitchFamily="34" charset="0"/>
                <a:sym typeface="Symbol" pitchFamily="18" charset="2"/>
              </a:rPr>
              <a:t>*</a:t>
            </a:r>
            <a:r>
              <a:rPr kumimoji="0" lang="en-US" sz="2800" b="0" i="0" u="none" strike="noStrike" kern="0" cap="none" spc="0" normalizeH="0" baseline="0" noProof="0" dirty="0" smtClean="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dirty="0" smtClean="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dirty="0" smtClean="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dirty="0" err="1" smtClean="0">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dirty="0" smtClean="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dirty="0" smtClean="0">
                <a:ln>
                  <a:noFill/>
                </a:ln>
                <a:effectLst/>
                <a:uLnTx/>
                <a:uFillTx/>
                <a:latin typeface="Calibri" pitchFamily="34" charset="0"/>
              </a:rPr>
              <a:t>Q</a:t>
            </a:r>
            <a:r>
              <a:rPr kumimoji="0" lang="en-US" sz="2800" b="0" i="0" u="none" strike="noStrike" kern="0" cap="none" spc="0" normalizeH="0" baseline="30000" noProof="0" dirty="0" smtClean="0">
                <a:ln>
                  <a:noFill/>
                </a:ln>
                <a:effectLst/>
                <a:uLnTx/>
                <a:uFillTx/>
                <a:latin typeface="Calibri" pitchFamily="34" charset="0"/>
                <a:sym typeface="Symbol" pitchFamily="18" charset="2"/>
              </a:rPr>
              <a:t>*</a:t>
            </a:r>
            <a:r>
              <a:rPr kumimoji="0" lang="en-US" sz="2800" b="0" i="0" u="none" strike="noStrike" kern="0" cap="none" spc="0" normalizeH="0" baseline="0" noProof="0" dirty="0" smtClean="0">
                <a:ln>
                  <a:noFill/>
                </a:ln>
                <a:effectLst/>
                <a:uLnTx/>
                <a:uFillTx/>
                <a:latin typeface="Calibri" pitchFamily="34" charset="0"/>
              </a:rPr>
              <a:t>(</a:t>
            </a:r>
            <a:r>
              <a:rPr kumimoji="0" lang="en-US" sz="2800" b="0" i="0" u="none" strike="noStrike" kern="0" cap="none" spc="0" normalizeH="0" baseline="0" noProof="0" dirty="0" err="1" smtClean="0">
                <a:ln>
                  <a:noFill/>
                </a:ln>
                <a:effectLst/>
                <a:uLnTx/>
                <a:uFillTx/>
                <a:latin typeface="Calibri" pitchFamily="34" charset="0"/>
              </a:rPr>
              <a:t>s,a</a:t>
            </a:r>
            <a:r>
              <a:rPr kumimoji="0" lang="en-US" sz="2800" b="0" i="0" u="none" strike="noStrike" kern="0" cap="none" spc="0" normalizeH="0" baseline="0" noProof="0" dirty="0" smtClean="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dirty="0" smtClean="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dirty="0" smtClean="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dirty="0" smtClean="0">
                <a:ln>
                  <a:noFill/>
                </a:ln>
                <a:effectLst/>
                <a:uLnTx/>
                <a:uFillTx/>
                <a:latin typeface="Calibri" pitchFamily="34" charset="0"/>
                <a:sym typeface="Symbol" pitchFamily="18" charset="2"/>
              </a:rPr>
              <a:t></a:t>
            </a:r>
            <a:r>
              <a:rPr kumimoji="0" lang="en-US" sz="2800" b="0" i="0" u="none" strike="noStrike" kern="0" cap="none" spc="0" normalizeH="0" baseline="30000" noProof="0" dirty="0" smtClean="0">
                <a:ln>
                  <a:noFill/>
                </a:ln>
                <a:effectLst/>
                <a:uLnTx/>
                <a:uFillTx/>
                <a:latin typeface="Calibri" pitchFamily="34" charset="0"/>
                <a:sym typeface="Symbol" pitchFamily="18" charset="2"/>
              </a:rPr>
              <a:t>*</a:t>
            </a:r>
            <a:r>
              <a:rPr kumimoji="0" lang="en-US" sz="2800" b="0" i="0" u="none" strike="noStrike" kern="0" cap="none" spc="0" normalizeH="0" baseline="0" noProof="0" dirty="0" smtClean="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p>
        </p:txBody>
      </p:sp>
      <p:sp>
        <p:nvSpPr>
          <p:cNvPr id="15" name="Text Box 17"/>
          <p:cNvSpPr txBox="1">
            <a:spLocks noChangeArrowheads="1"/>
          </p:cNvSpPr>
          <p:nvPr/>
        </p:nvSpPr>
        <p:spPr bwMode="auto">
          <a:xfrm>
            <a:off x="8674100" y="2740025"/>
            <a:ext cx="292100" cy="276225"/>
          </a:xfrm>
          <a:prstGeom prst="rect">
            <a:avLst/>
          </a:prstGeom>
          <a:noFill/>
          <a:ln w="9525">
            <a:noFill/>
            <a:miter lim="800000"/>
            <a:headEnd/>
            <a:tailEnd/>
          </a:ln>
        </p:spPr>
        <p:txBody>
          <a:bodyPr>
            <a:spAutoFit/>
          </a:bodyPr>
          <a:lstStyle/>
          <a:p>
            <a:pPr>
              <a:spcBef>
                <a:spcPct val="50000"/>
              </a:spcBef>
            </a:pPr>
            <a:r>
              <a:rPr lang="en-US"/>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dirty="0">
                <a:solidFill>
                  <a:srgbClr val="0000FF"/>
                </a:solidFill>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dirty="0">
                <a:solidFill>
                  <a:srgbClr val="008000"/>
                </a:solidFill>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rPr>
              <a:t>(s,a,s’) is a </a:t>
            </a:r>
            <a:br>
              <a:rPr lang="en-US" sz="2000">
                <a:solidFill>
                  <a:srgbClr val="C00000"/>
                </a:solidFill>
              </a:rPr>
            </a:br>
            <a:r>
              <a:rPr lang="en-US" sz="2000" i="1">
                <a:solidFill>
                  <a:srgbClr val="C00000"/>
                </a:solidFill>
              </a:rPr>
              <a:t>transition</a:t>
            </a:r>
          </a:p>
        </p:txBody>
      </p:sp>
      <p:sp>
        <p:nvSpPr>
          <p:cNvPr id="23" name="Text Box 28"/>
          <p:cNvSpPr txBox="1">
            <a:spLocks noChangeArrowheads="1"/>
          </p:cNvSpPr>
          <p:nvPr/>
        </p:nvSpPr>
        <p:spPr bwMode="auto">
          <a:xfrm>
            <a:off x="7924800" y="4008438"/>
            <a:ext cx="819150" cy="277812"/>
          </a:xfrm>
          <a:prstGeom prst="rect">
            <a:avLst/>
          </a:prstGeom>
          <a:noFill/>
          <a:ln w="9525">
            <a:noFill/>
            <a:miter lim="800000"/>
            <a:headEnd/>
            <a:tailEnd/>
          </a:ln>
        </p:spPr>
        <p:txBody>
          <a:bodyPr>
            <a:spAutoFit/>
          </a:bodyPr>
          <a:lstStyle/>
          <a:p>
            <a:pPr>
              <a:spcBef>
                <a:spcPct val="50000"/>
              </a:spcBef>
            </a:pPr>
            <a:r>
              <a:rPr lang="en-US"/>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rPr>
              <a:t>s is a </a:t>
            </a:r>
            <a:r>
              <a:rPr lang="en-US" sz="2000" i="1">
                <a:solidFill>
                  <a:srgbClr val="0000FF"/>
                </a:solidFill>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rPr>
              <a:t>(s, a) is a </a:t>
            </a:r>
            <a:r>
              <a:rPr lang="en-US" sz="2000" i="1" dirty="0">
                <a:solidFill>
                  <a:srgbClr val="008000"/>
                </a:solidFill>
              </a:rPr>
              <a:t>q-state</a:t>
            </a:r>
          </a:p>
        </p:txBody>
      </p:sp>
      <p:sp>
        <p:nvSpPr>
          <p:cNvPr id="26" name="Text Box 28"/>
          <p:cNvSpPr txBox="1">
            <a:spLocks noChangeArrowheads="1"/>
          </p:cNvSpPr>
          <p:nvPr/>
        </p:nvSpPr>
        <p:spPr bwMode="auto">
          <a:xfrm>
            <a:off x="7696200" y="6488112"/>
            <a:ext cx="4495800" cy="369888"/>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a:t>
            </a:r>
            <a:r>
              <a:rPr lang="en-US" dirty="0" err="1" smtClean="0">
                <a:solidFill>
                  <a:srgbClr val="CC0000"/>
                </a:solidFill>
                <a:latin typeface="Calibri" pitchFamily="34" charset="0"/>
              </a:rPr>
              <a:t>gridworld</a:t>
            </a:r>
            <a:r>
              <a:rPr lang="en-US" dirty="0" smtClean="0">
                <a:solidFill>
                  <a:srgbClr val="CC0000"/>
                </a:solidFill>
                <a:latin typeface="Calibri" pitchFamily="34" charset="0"/>
              </a:rPr>
              <a:t> values (L9D1)]</a:t>
            </a:r>
            <a:endParaRPr lang="en-US" dirty="0">
              <a:solidFill>
                <a:srgbClr val="CC0000"/>
              </a:solidFill>
              <a:latin typeface="Calibri"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29373825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7256223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206502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24327671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73100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Bandits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Gridworld</a:t>
            </a:r>
            <a:r>
              <a:rPr lang="en-US" dirty="0" smtClean="0"/>
              <a:t> Values V*</a:t>
            </a:r>
            <a:endParaRPr lang="en-US" dirty="0"/>
          </a:p>
        </p:txBody>
      </p:sp>
      <p:pic>
        <p:nvPicPr>
          <p:cNvPr id="3" name="Picture 2" descr="Screen Shot 2014-08-11 at 12.15.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35" y="1083733"/>
            <a:ext cx="6286531" cy="5791200"/>
          </a:xfrm>
          <a:prstGeom prst="rect">
            <a:avLst/>
          </a:prstGeom>
        </p:spPr>
      </p:pic>
    </p:spTree>
    <p:extLst>
      <p:ext uri="{BB962C8B-B14F-4D97-AF65-F5344CB8AC3E}">
        <p14:creationId xmlns:p14="http://schemas.microsoft.com/office/powerpoint/2010/main" val="37319608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Double-Bandit MDP</a:t>
            </a:r>
            <a:endParaRPr lang="en-US" dirty="0"/>
          </a:p>
        </p:txBody>
      </p:sp>
      <p:sp>
        <p:nvSpPr>
          <p:cNvPr id="3" name="Content Placeholder 2"/>
          <p:cNvSpPr>
            <a:spLocks noGrp="1"/>
          </p:cNvSpPr>
          <p:nvPr>
            <p:ph idx="1"/>
          </p:nvPr>
        </p:nvSpPr>
        <p:spPr>
          <a:xfrm>
            <a:off x="406400" y="1371600"/>
            <a:ext cx="11379200" cy="4729164"/>
          </a:xfrm>
        </p:spPr>
        <p:txBody>
          <a:bodyPr/>
          <a:lstStyle/>
          <a:p>
            <a:r>
              <a:rPr lang="en-US" sz="2400" dirty="0" smtClean="0"/>
              <a:t>Actions: </a:t>
            </a:r>
            <a:r>
              <a:rPr lang="en-US" sz="2400" i="1" dirty="0" smtClean="0">
                <a:solidFill>
                  <a:srgbClr val="3333FF"/>
                </a:solidFill>
              </a:rPr>
              <a:t>Blue</a:t>
            </a:r>
            <a:r>
              <a:rPr lang="en-US" sz="2400" i="1" dirty="0" smtClean="0"/>
              <a:t>, </a:t>
            </a:r>
            <a:r>
              <a:rPr lang="en-US" sz="2400" i="1" dirty="0" smtClean="0">
                <a:solidFill>
                  <a:srgbClr val="C00000"/>
                </a:solidFill>
              </a:rPr>
              <a:t>Red</a:t>
            </a:r>
          </a:p>
          <a:p>
            <a:r>
              <a:rPr lang="en-US" sz="2400" dirty="0" smtClean="0"/>
              <a:t>States: </a:t>
            </a:r>
            <a:r>
              <a:rPr lang="en-US" sz="2400" dirty="0" smtClean="0">
                <a:solidFill>
                  <a:srgbClr val="008000"/>
                </a:solidFill>
              </a:rPr>
              <a:t>Win</a:t>
            </a:r>
            <a:r>
              <a:rPr lang="en-US" sz="2400" dirty="0" smtClean="0">
                <a:solidFill>
                  <a:schemeClr val="tx1"/>
                </a:solidFill>
              </a:rPr>
              <a:t>, Lose</a:t>
            </a:r>
            <a:endParaRPr lang="en-US" sz="2400" dirty="0">
              <a:solidFill>
                <a:schemeClr val="tx1"/>
              </a:solidFill>
            </a:endParaRP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smtClean="0">
                <a:latin typeface="Calibri" pitchFamily="34" charset="0"/>
              </a:rPr>
              <a:t>0.25 	</a:t>
            </a:r>
            <a:r>
              <a:rPr lang="en-US" sz="2400" dirty="0" smtClean="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smtClean="0">
                <a:latin typeface="Calibri" pitchFamily="34" charset="0"/>
              </a:rPr>
              <a:t>0.75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smtClean="0">
                <a:latin typeface="Calibri" pitchFamily="34" charset="0"/>
              </a:rPr>
              <a:t>0.75 	</a:t>
            </a:r>
            <a:r>
              <a:rPr lang="en-US" sz="2400" dirty="0" smtClean="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smtClean="0">
                <a:latin typeface="Calibri" pitchFamily="34" charset="0"/>
              </a:rPr>
              <a:t>0.25 </a:t>
            </a:r>
          </a:p>
          <a:p>
            <a:r>
              <a:rPr lang="en-US" sz="2400" dirty="0" smtClean="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pitchFamily="34" charset="0"/>
              </a:rPr>
              <a:t>No discount</a:t>
            </a: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100 time steps</a:t>
            </a:r>
            <a:endParaRPr lang="en-US" sz="800" i="1" dirty="0" smtClean="0">
              <a:solidFill>
                <a:schemeClr val="tx1"/>
              </a:solidFill>
              <a:latin typeface="Calibri" pitchFamily="34" charset="0"/>
            </a:endParaRP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Both states have the same value</a:t>
            </a:r>
            <a:endParaRPr lang="en-US" sz="2000" i="1" dirty="0">
              <a:solidFill>
                <a:schemeClr val="tx1"/>
              </a:solidFill>
              <a:latin typeface="Calibri"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Offline Planning</a:t>
            </a:r>
            <a:endParaRPr lang="en-US" dirty="0">
              <a:latin typeface="Calibri"/>
              <a:cs typeface="Calibri"/>
            </a:endParaRPr>
          </a:p>
        </p:txBody>
      </p:sp>
      <p:sp>
        <p:nvSpPr>
          <p:cNvPr id="3" name="Content Placeholder 2"/>
          <p:cNvSpPr>
            <a:spLocks noGrp="1"/>
          </p:cNvSpPr>
          <p:nvPr>
            <p:ph idx="1"/>
          </p:nvPr>
        </p:nvSpPr>
        <p:spPr>
          <a:xfrm>
            <a:off x="406400" y="1295400"/>
            <a:ext cx="11379200" cy="4729164"/>
          </a:xfrm>
        </p:spPr>
        <p:txBody>
          <a:bodyPr/>
          <a:lstStyle/>
          <a:p>
            <a:r>
              <a:rPr lang="en-US" sz="2800" dirty="0" smtClean="0">
                <a:latin typeface="Calibri"/>
                <a:cs typeface="Calibri"/>
              </a:rPr>
              <a:t>Solving MDPs is offline planning</a:t>
            </a:r>
          </a:p>
          <a:p>
            <a:pPr lvl="1"/>
            <a:r>
              <a:rPr lang="en-US" sz="2400" dirty="0" smtClean="0">
                <a:latin typeface="Calibri"/>
                <a:cs typeface="Calibri"/>
              </a:rPr>
              <a:t>You determine all quantities through computation</a:t>
            </a:r>
          </a:p>
          <a:p>
            <a:pPr lvl="1"/>
            <a:r>
              <a:rPr lang="en-US" sz="2400" dirty="0" smtClean="0">
                <a:latin typeface="Calibri"/>
                <a:cs typeface="Calibri"/>
              </a:rPr>
              <a:t>You need to know the details of the MDP</a:t>
            </a:r>
          </a:p>
          <a:p>
            <a:pPr lvl="1"/>
            <a:r>
              <a:rPr lang="en-US" sz="2400" dirty="0" smtClean="0">
                <a:latin typeface="Calibri"/>
                <a:cs typeface="Calibri"/>
              </a:rPr>
              <a:t>You do not actually play the game!</a:t>
            </a:r>
            <a:endParaRPr lang="en-US" sz="2400" dirty="0">
              <a:latin typeface="Calibri"/>
              <a:cs typeface="Calibri"/>
            </a:endParaRP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smtClean="0">
                <a:solidFill>
                  <a:srgbClr val="C00000"/>
                </a:solidFill>
                <a:latin typeface="Calibri"/>
                <a:cs typeface="Calibri"/>
              </a:rPr>
              <a:t>Play Red</a:t>
            </a:r>
            <a:endParaRPr lang="en-US" sz="2800" dirty="0">
              <a:solidFill>
                <a:srgbClr val="C00000"/>
              </a:solidFill>
              <a:latin typeface="Calibri"/>
              <a:cs typeface="Calibri"/>
            </a:endParaRP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smtClean="0">
                <a:solidFill>
                  <a:srgbClr val="0070C0"/>
                </a:solidFill>
                <a:latin typeface="Calibri"/>
                <a:cs typeface="Calibri"/>
              </a:rPr>
              <a:t>Play Blue</a:t>
            </a:r>
            <a:endParaRPr lang="en-US" sz="2800" dirty="0">
              <a:solidFill>
                <a:srgbClr val="0070C0"/>
              </a:solidFill>
              <a:latin typeface="Calibri"/>
              <a:cs typeface="Calibri"/>
            </a:endParaRP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smtClean="0">
                <a:latin typeface="Calibri"/>
                <a:cs typeface="Calibri"/>
              </a:rPr>
              <a:t>Value</a:t>
            </a:r>
            <a:endParaRPr lang="en-US" sz="2800" dirty="0">
              <a:latin typeface="Calibri"/>
              <a:cs typeface="Calibri"/>
            </a:endParaRP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a:cs typeface="Calibri"/>
              </a:rPr>
              <a:t>No discount</a:t>
            </a: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100 time steps</a:t>
            </a:r>
            <a:endParaRPr lang="en-US" sz="800" i="1" dirty="0" smtClean="0">
              <a:solidFill>
                <a:schemeClr val="tx1"/>
              </a:solidFill>
              <a:latin typeface="Calibri"/>
              <a:cs typeface="Calibri"/>
            </a:endParaRP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Both states have the same value</a:t>
            </a:r>
            <a:endParaRPr lang="en-US" sz="2000" i="1" dirty="0">
              <a:solidFill>
                <a:schemeClr val="tx1"/>
              </a:solidFill>
              <a:latin typeface="Calibri"/>
              <a:cs typeface="Calibri"/>
            </a:endParaRP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smtClean="0">
                <a:latin typeface="Calibri"/>
                <a:cs typeface="Calibri"/>
              </a:rPr>
              <a:t>150</a:t>
            </a:r>
            <a:endParaRPr lang="en-US" sz="2800" dirty="0">
              <a:latin typeface="Calibri"/>
              <a:cs typeface="Calibri"/>
            </a:endParaRP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smtClean="0">
                <a:latin typeface="Calibri"/>
                <a:cs typeface="Calibri"/>
              </a:rPr>
              <a:t>100</a:t>
            </a:r>
            <a:endParaRPr lang="en-US" sz="2800" dirty="0">
              <a:latin typeface="Calibri"/>
              <a:cs typeface="Calibri"/>
            </a:endParaRP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a:cs typeface="Calibri"/>
                </a:rPr>
                <a:t>W</a:t>
              </a:r>
              <a:endParaRPr lang="en-US" sz="2800" dirty="0">
                <a:solidFill>
                  <a:srgbClr val="008000"/>
                </a:solidFill>
                <a:latin typeface="Calibri"/>
                <a:cs typeface="Calibri"/>
              </a:endParaRP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a:cs typeface="Calibri"/>
                </a:rPr>
                <a:t>L</a:t>
              </a:r>
              <a:endParaRPr lang="en-US" sz="2800" dirty="0">
                <a:solidFill>
                  <a:schemeClr val="tx1"/>
                </a:solidFill>
                <a:latin typeface="Calibri"/>
                <a:cs typeface="Calibri"/>
              </a:endParaRP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smtClean="0">
                  <a:latin typeface="Calibri"/>
                  <a:cs typeface="Calibri"/>
                </a:rPr>
                <a:t>0.25 	</a:t>
              </a:r>
              <a:r>
                <a:rPr lang="en-US" sz="2400" dirty="0" smtClean="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smtClean="0">
                  <a:latin typeface="Calibri"/>
                  <a:cs typeface="Calibri"/>
                </a:rPr>
                <a:t>0.75 </a:t>
              </a:r>
            </a:p>
            <a:p>
              <a:r>
                <a:rPr lang="en-US" sz="2400" dirty="0" smtClean="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smtClean="0">
                  <a:latin typeface="Calibri"/>
                  <a:cs typeface="Calibri"/>
                </a:rPr>
                <a:t>0.75 	</a:t>
              </a:r>
              <a:r>
                <a:rPr lang="en-US" sz="2400" dirty="0" smtClean="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smtClean="0">
                  <a:latin typeface="Calibri"/>
                  <a:cs typeface="Calibri"/>
                </a:rPr>
                <a:t>0.25 </a:t>
              </a:r>
            </a:p>
            <a:p>
              <a:r>
                <a:rPr lang="en-US" sz="2400" dirty="0" smtClean="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Planning</a:t>
            </a:r>
            <a:endParaRPr lang="en-US" dirty="0"/>
          </a:p>
        </p:txBody>
      </p:sp>
      <p:sp>
        <p:nvSpPr>
          <p:cNvPr id="3" name="Content Placeholder 2"/>
          <p:cNvSpPr>
            <a:spLocks noGrp="1"/>
          </p:cNvSpPr>
          <p:nvPr>
            <p:ph idx="1"/>
          </p:nvPr>
        </p:nvSpPr>
        <p:spPr/>
        <p:txBody>
          <a:bodyPr/>
          <a:lstStyle/>
          <a:p>
            <a:r>
              <a:rPr lang="en-US" sz="2800" dirty="0" smtClean="0"/>
              <a:t>Rules changed!  Red’s win chance is different.</a:t>
            </a:r>
            <a:endParaRPr lang="en-US" sz="2800" dirty="0"/>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$0</a:t>
            </a:r>
            <a:endParaRPr lang="en-US" sz="2400" dirty="0">
              <a:latin typeface="Calibri" pitchFamily="34"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en-US" dirty="0"/>
          </a:p>
        </p:txBody>
      </p:sp>
      <p:sp>
        <p:nvSpPr>
          <p:cNvPr id="3" name="Content Placeholder 2"/>
          <p:cNvSpPr>
            <a:spLocks noGrp="1"/>
          </p:cNvSpPr>
          <p:nvPr>
            <p:ph idx="1"/>
          </p:nvPr>
        </p:nvSpPr>
        <p:spPr>
          <a:xfrm>
            <a:off x="406400" y="1366836"/>
            <a:ext cx="11379200" cy="4729164"/>
          </a:xfrm>
        </p:spPr>
        <p:txBody>
          <a:bodyPr/>
          <a:lstStyle/>
          <a:p>
            <a:r>
              <a:rPr lang="en-US" sz="2800" dirty="0" smtClean="0"/>
              <a:t>That wasn’t planning, it was learning!</a:t>
            </a:r>
          </a:p>
          <a:p>
            <a:pPr lvl="1"/>
            <a:r>
              <a:rPr lang="en-US" sz="2400" dirty="0" smtClean="0"/>
              <a:t>Specifically, reinforcement learning</a:t>
            </a:r>
          </a:p>
          <a:p>
            <a:pPr lvl="1"/>
            <a:r>
              <a:rPr lang="en-US" sz="2400" dirty="0" smtClean="0"/>
              <a:t>There was an MDP, but you couldn’t solve it with just computation</a:t>
            </a:r>
          </a:p>
          <a:p>
            <a:pPr lvl="1"/>
            <a:r>
              <a:rPr lang="en-US" sz="2400" dirty="0" smtClean="0"/>
              <a:t>You needed to actually act to figure it out</a:t>
            </a:r>
          </a:p>
          <a:p>
            <a:pPr lvl="1"/>
            <a:endParaRPr lang="en-US" sz="2400" dirty="0" smtClean="0"/>
          </a:p>
          <a:p>
            <a:r>
              <a:rPr lang="en-US" sz="2800" dirty="0" smtClean="0"/>
              <a:t>Important ideas in reinforcement learning that came up</a:t>
            </a:r>
          </a:p>
          <a:p>
            <a:pPr lvl="1"/>
            <a:r>
              <a:rPr lang="en-US" sz="2400" dirty="0" smtClean="0"/>
              <a:t>Exploration: you have to try unknown actions to get information</a:t>
            </a:r>
          </a:p>
          <a:p>
            <a:pPr lvl="1"/>
            <a:r>
              <a:rPr lang="en-US" sz="2400" dirty="0" smtClean="0"/>
              <a:t>Exploitation: eventually, you have to use what you know</a:t>
            </a:r>
          </a:p>
          <a:p>
            <a:pPr lvl="1"/>
            <a:r>
              <a:rPr lang="en-US" sz="2400" dirty="0" smtClean="0"/>
              <a:t>Regret: even if you learn intelligently, you make mistakes</a:t>
            </a:r>
          </a:p>
          <a:p>
            <a:pPr lvl="1"/>
            <a:r>
              <a:rPr lang="en-US" sz="2400" dirty="0" smtClean="0"/>
              <a:t>Sampling: because of chance, you have to try things repeatedly</a:t>
            </a:r>
          </a:p>
          <a:p>
            <a:pPr lvl="1"/>
            <a:r>
              <a:rPr lang="en-US" sz="2400" dirty="0" smtClean="0"/>
              <a:t>Difficulty: learning can be much harder than solving a known MDP</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Reinforcement Learning!</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Asynchronous Value Iteration*</a:t>
            </a:r>
          </a:p>
        </p:txBody>
      </p:sp>
      <p:sp>
        <p:nvSpPr>
          <p:cNvPr id="3" name="Content Placeholder 2"/>
          <p:cNvSpPr>
            <a:spLocks noGrp="1"/>
          </p:cNvSpPr>
          <p:nvPr>
            <p:ph idx="1"/>
          </p:nvPr>
        </p:nvSpPr>
        <p:spPr>
          <a:xfrm>
            <a:off x="1524000" y="1447800"/>
            <a:ext cx="8229600" cy="4953000"/>
          </a:xfrm>
        </p:spPr>
        <p:txBody>
          <a:bodyPr/>
          <a:lstStyle/>
          <a:p>
            <a:pPr>
              <a:defRPr/>
            </a:pPr>
            <a:r>
              <a:rPr lang="en-US" sz="2400" dirty="0" smtClean="0"/>
              <a:t>In value iteration, we update every state in each iteration</a:t>
            </a:r>
          </a:p>
          <a:p>
            <a:pPr>
              <a:defRPr/>
            </a:pPr>
            <a:endParaRPr lang="en-US" sz="2400" dirty="0" smtClean="0"/>
          </a:p>
          <a:p>
            <a:pPr marL="342900" lvl="1" indent="-342900">
              <a:buClr>
                <a:schemeClr val="accent2"/>
              </a:buClr>
              <a:defRPr/>
            </a:pPr>
            <a:r>
              <a:rPr lang="en-US" sz="2400" dirty="0" smtClean="0">
                <a:solidFill>
                  <a:schemeClr val="accent2"/>
                </a:solidFill>
                <a:ea typeface="+mn-ea"/>
                <a:cs typeface="+mn-cs"/>
              </a:rPr>
              <a:t>Actually, </a:t>
            </a:r>
            <a:r>
              <a:rPr lang="en-US" sz="2400" i="1" dirty="0" smtClean="0">
                <a:solidFill>
                  <a:schemeClr val="accent2"/>
                </a:solidFill>
                <a:ea typeface="+mn-ea"/>
                <a:cs typeface="+mn-cs"/>
              </a:rPr>
              <a:t>any</a:t>
            </a:r>
            <a:r>
              <a:rPr lang="en-US" sz="2400" dirty="0" smtClean="0">
                <a:solidFill>
                  <a:schemeClr val="accent2"/>
                </a:solidFill>
                <a:ea typeface="+mn-ea"/>
                <a:cs typeface="+mn-cs"/>
              </a:rPr>
              <a:t> sequences of Bellman updates will converge if every state is visited infinitely often</a:t>
            </a:r>
          </a:p>
          <a:p>
            <a:pPr>
              <a:buFont typeface="Wingdings" pitchFamily="2" charset="2"/>
              <a:buNone/>
              <a:defRPr/>
            </a:pPr>
            <a:endParaRPr lang="en-US" sz="2400" dirty="0" smtClean="0"/>
          </a:p>
          <a:p>
            <a:pPr>
              <a:defRPr/>
            </a:pPr>
            <a:r>
              <a:rPr lang="en-US" sz="2400" dirty="0" smtClean="0"/>
              <a:t>In fact, we can update the policy as seldom or often as we like, and we will still converge</a:t>
            </a:r>
          </a:p>
          <a:p>
            <a:pPr>
              <a:buFont typeface="Wingdings" pitchFamily="2" charset="2"/>
              <a:buNone/>
              <a:defRPr/>
            </a:pPr>
            <a:endParaRPr lang="en-US" sz="2400" dirty="0" smtClean="0"/>
          </a:p>
          <a:p>
            <a:pPr>
              <a:defRPr/>
            </a:pPr>
            <a:r>
              <a:rPr lang="en-US" sz="2400" dirty="0" smtClean="0"/>
              <a:t>Idea: Update states whose value we expect to change:</a:t>
            </a:r>
          </a:p>
          <a:p>
            <a:pPr>
              <a:buFont typeface="Wingdings" pitchFamily="2" charset="2"/>
              <a:buNone/>
              <a:defRPr/>
            </a:pPr>
            <a:r>
              <a:rPr lang="en-US" sz="2400" dirty="0" smtClean="0"/>
              <a:t>	If                         is large then update predecessors of s</a:t>
            </a:r>
          </a:p>
        </p:txBody>
      </p:sp>
      <p:pic>
        <p:nvPicPr>
          <p:cNvPr id="21508" name="Picture 3" descr="C:\Documents and Settings\Administrator\My Documents\My Pictures\Picture1.png"/>
          <p:cNvPicPr>
            <a:picLocks noChangeAspect="1" noChangeArrowheads="1"/>
          </p:cNvPicPr>
          <p:nvPr/>
        </p:nvPicPr>
        <p:blipFill>
          <a:blip r:embed="rId3" cstate="print"/>
          <a:srcRect/>
          <a:stretch>
            <a:fillRect/>
          </a:stretch>
        </p:blipFill>
        <p:spPr bwMode="auto">
          <a:xfrm>
            <a:off x="2070100" y="5295900"/>
            <a:ext cx="1841500" cy="444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Interlude</a:t>
            </a:r>
            <a:endParaRPr lang="en-US" dirty="0"/>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6582" y="1295401"/>
            <a:ext cx="8572499" cy="5714999"/>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Gridworld</a:t>
            </a:r>
            <a:r>
              <a:rPr lang="en-US" dirty="0" smtClean="0"/>
              <a:t>: Q*</a:t>
            </a:r>
            <a:endParaRPr lang="en-US" dirty="0"/>
          </a:p>
        </p:txBody>
      </p:sp>
      <p:pic>
        <p:nvPicPr>
          <p:cNvPr id="3" name="Picture 2" descr="Screen Shot 2014-08-11 at 12.16.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3424" y="1143000"/>
            <a:ext cx="6245153" cy="5740401"/>
          </a:xfrm>
          <a:prstGeom prst="rect">
            <a:avLst/>
          </a:prstGeom>
        </p:spPr>
      </p:pic>
    </p:spTree>
    <p:extLst>
      <p:ext uri="{BB962C8B-B14F-4D97-AF65-F5344CB8AC3E}">
        <p14:creationId xmlns:p14="http://schemas.microsoft.com/office/powerpoint/2010/main" val="34682738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 name="DEFAULTDISPLAYSOURCE" val="\documentclass{article}\pagestyle{empty}&#10;\begin{document}&#10;&#10;\end{document}&#10;"/>
  <p:tag name="EMBEDFONTS" val="1"/>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13.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1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60039</TotalTime>
  <Words>6127</Words>
  <Application>Microsoft Macintosh PowerPoint</Application>
  <PresentationFormat>Widescreen</PresentationFormat>
  <Paragraphs>884</Paragraphs>
  <Slides>78</Slides>
  <Notes>70</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Calibri</vt:lpstr>
      <vt:lpstr>Mangal</vt:lpstr>
      <vt:lpstr>ＭＳ Ｐゴシック</vt:lpstr>
      <vt:lpstr>Symbol</vt:lpstr>
      <vt:lpstr>Times New Roman</vt:lpstr>
      <vt:lpstr>Wingdings</vt:lpstr>
      <vt:lpstr>Arial</vt:lpstr>
      <vt:lpstr>dan-berkeley-nlp-v1</vt:lpstr>
      <vt:lpstr>Register to vote at  vote.org</vt:lpstr>
      <vt:lpstr> Markov Decision Processes 2  </vt:lpstr>
      <vt:lpstr>Markov Decision Processes 2</vt:lpstr>
      <vt:lpstr>Example: Grid World</vt:lpstr>
      <vt:lpstr>Recap: MDPs</vt:lpstr>
      <vt:lpstr>Optimal Quantities</vt:lpstr>
      <vt:lpstr>Gridworld Values V*</vt:lpstr>
      <vt:lpstr>Gridworld: Q*</vt:lpstr>
      <vt:lpstr>The Bellman Equations</vt:lpstr>
      <vt:lpstr>The Bellman Equations</vt:lpstr>
      <vt:lpstr>Values of States</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Example: Value Iteration</vt:lpstr>
      <vt:lpstr>Example: Value Iteration</vt:lpstr>
      <vt:lpstr>Convergence*</vt:lpstr>
      <vt:lpstr>Value Iteration</vt:lpstr>
      <vt:lpstr>Convergence*</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Double Bandits</vt:lpstr>
      <vt:lpstr>Double-Bandit MDP</vt:lpstr>
      <vt:lpstr>Offline Planning</vt:lpstr>
      <vt:lpstr>Let’s Play!</vt:lpstr>
      <vt:lpstr>Online Planning</vt:lpstr>
      <vt:lpstr>Let’s Play!</vt:lpstr>
      <vt:lpstr>What Just Happened?</vt:lpstr>
      <vt:lpstr>Next Time: Reinforcement Learning!</vt:lpstr>
      <vt:lpstr>Asynchronous Value Iteration*</vt:lpstr>
      <vt:lpstr>Interlude</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2699</cp:revision>
  <cp:lastPrinted>2018-10-09T15:33:08Z</cp:lastPrinted>
  <dcterms:created xsi:type="dcterms:W3CDTF">2004-08-27T04:16:05Z</dcterms:created>
  <dcterms:modified xsi:type="dcterms:W3CDTF">2018-10-09T17:34:40Z</dcterms:modified>
</cp:coreProperties>
</file>